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076136326" r:id="rId3"/>
    <p:sldId id="2076136327" r:id="rId4"/>
    <p:sldId id="294" r:id="rId5"/>
    <p:sldId id="2076136321" r:id="rId6"/>
    <p:sldId id="2076136323" r:id="rId7"/>
    <p:sldId id="307" r:id="rId8"/>
    <p:sldId id="308" r:id="rId9"/>
    <p:sldId id="2076136306" r:id="rId10"/>
    <p:sldId id="2076136325" r:id="rId11"/>
    <p:sldId id="2076136333" r:id="rId12"/>
    <p:sldId id="2076136300" r:id="rId13"/>
    <p:sldId id="2076136334" r:id="rId14"/>
    <p:sldId id="2076136339" r:id="rId15"/>
    <p:sldId id="2076136330" r:id="rId16"/>
    <p:sldId id="2076136302" r:id="rId17"/>
    <p:sldId id="2076136313" r:id="rId18"/>
    <p:sldId id="2076136312" r:id="rId19"/>
    <p:sldId id="293" r:id="rId20"/>
    <p:sldId id="2076136310" r:id="rId21"/>
    <p:sldId id="299" r:id="rId22"/>
    <p:sldId id="2076136308" r:id="rId23"/>
    <p:sldId id="2076136336" r:id="rId24"/>
    <p:sldId id="296" r:id="rId25"/>
    <p:sldId id="2076136318" r:id="rId26"/>
    <p:sldId id="2076136338" r:id="rId27"/>
    <p:sldId id="2076136324" r:id="rId28"/>
    <p:sldId id="290" r:id="rId29"/>
    <p:sldId id="2076136292" r:id="rId30"/>
    <p:sldId id="2076136315" r:id="rId31"/>
    <p:sldId id="348" r:id="rId32"/>
    <p:sldId id="2076136319" r:id="rId33"/>
    <p:sldId id="2076136320" r:id="rId34"/>
    <p:sldId id="2076136328" r:id="rId35"/>
    <p:sldId id="2076136335" r:id="rId36"/>
    <p:sldId id="2076136329" r:id="rId37"/>
    <p:sldId id="2076136331" r:id="rId38"/>
    <p:sldId id="2076136332" r:id="rId39"/>
    <p:sldId id="2076136293" r:id="rId40"/>
    <p:sldId id="2076136294" r:id="rId41"/>
    <p:sldId id="2076136337" r:id="rId42"/>
    <p:sldId id="2076136311" r:id="rId43"/>
    <p:sldId id="207613627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71824" autoAdjust="0"/>
  </p:normalViewPr>
  <p:slideViewPr>
    <p:cSldViewPr snapToGrid="0">
      <p:cViewPr varScale="1">
        <p:scale>
          <a:sx n="61" d="100"/>
          <a:sy n="61" d="100"/>
        </p:scale>
        <p:origin x="1459" y="5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3 months</a:t>
            </a:r>
            <a:r>
              <a:rPr lang="en-IN" baseline="0" dirty="0"/>
              <a:t> rating evaluation</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April rating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Sheet1!$A$2:$A$5</c:f>
              <c:strCache>
                <c:ptCount val="4"/>
                <c:pt idx="0">
                  <c:v>Engineer 1</c:v>
                </c:pt>
                <c:pt idx="1">
                  <c:v>Engineer 2</c:v>
                </c:pt>
                <c:pt idx="2">
                  <c:v>Engineer 3</c:v>
                </c:pt>
                <c:pt idx="3">
                  <c:v>Engineer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DC0-4823-9B5D-7A3EC9A01B54}"/>
            </c:ext>
          </c:extLst>
        </c:ser>
        <c:ser>
          <c:idx val="1"/>
          <c:order val="1"/>
          <c:tx>
            <c:strRef>
              <c:f>Sheet1!$C$1</c:f>
              <c:strCache>
                <c:ptCount val="1"/>
                <c:pt idx="0">
                  <c:v>May rating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Engineer 1</c:v>
                </c:pt>
                <c:pt idx="1">
                  <c:v>Engineer 2</c:v>
                </c:pt>
                <c:pt idx="2">
                  <c:v>Engineer 3</c:v>
                </c:pt>
                <c:pt idx="3">
                  <c:v>Engineer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DC0-4823-9B5D-7A3EC9A01B54}"/>
            </c:ext>
          </c:extLst>
        </c:ser>
        <c:ser>
          <c:idx val="2"/>
          <c:order val="2"/>
          <c:tx>
            <c:strRef>
              <c:f>Sheet1!$D$1</c:f>
              <c:strCache>
                <c:ptCount val="1"/>
                <c:pt idx="0">
                  <c:v>June rating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Engineer 1</c:v>
                </c:pt>
                <c:pt idx="1">
                  <c:v>Engineer 2</c:v>
                </c:pt>
                <c:pt idx="2">
                  <c:v>Engineer 3</c:v>
                </c:pt>
                <c:pt idx="3">
                  <c:v>Engineer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DC0-4823-9B5D-7A3EC9A01B54}"/>
            </c:ext>
          </c:extLst>
        </c:ser>
        <c:dLbls>
          <c:dLblPos val="outEnd"/>
          <c:showLegendKey val="0"/>
          <c:showVal val="1"/>
          <c:showCatName val="0"/>
          <c:showSerName val="0"/>
          <c:showPercent val="0"/>
          <c:showBubbleSize val="0"/>
        </c:dLbls>
        <c:gapWidth val="219"/>
        <c:overlap val="-27"/>
        <c:axId val="1946357152"/>
        <c:axId val="1765365072"/>
      </c:barChart>
      <c:catAx>
        <c:axId val="1946357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Engineer Name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65365072"/>
        <c:crosses val="autoZero"/>
        <c:auto val="1"/>
        <c:lblAlgn val="ctr"/>
        <c:lblOffset val="100"/>
        <c:noMultiLvlLbl val="0"/>
      </c:catAx>
      <c:valAx>
        <c:axId val="1765365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Rating</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635715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April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Engineer 1</c:v>
                </c:pt>
                <c:pt idx="1">
                  <c:v>Engineer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59B-4216-9AA5-65CBF588FC9D}"/>
            </c:ext>
          </c:extLst>
        </c:ser>
        <c:ser>
          <c:idx val="1"/>
          <c:order val="1"/>
          <c:tx>
            <c:strRef>
              <c:f>Sheet1!$C$1</c:f>
              <c:strCache>
                <c:ptCount val="1"/>
                <c:pt idx="0">
                  <c:v>May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Engineer 1</c:v>
                </c:pt>
                <c:pt idx="1">
                  <c:v>Engineer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59B-4216-9AA5-65CBF588FC9D}"/>
            </c:ext>
          </c:extLst>
        </c:ser>
        <c:ser>
          <c:idx val="2"/>
          <c:order val="2"/>
          <c:tx>
            <c:strRef>
              <c:f>Sheet1!$D$1</c:f>
              <c:strCache>
                <c:ptCount val="1"/>
                <c:pt idx="0">
                  <c:v>June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Engineer 1</c:v>
                </c:pt>
                <c:pt idx="1">
                  <c:v>Engineer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59B-4216-9AA5-65CBF588FC9D}"/>
            </c:ext>
          </c:extLst>
        </c:ser>
        <c:dLbls>
          <c:dLblPos val="outEnd"/>
          <c:showLegendKey val="0"/>
          <c:showVal val="1"/>
          <c:showCatName val="0"/>
          <c:showSerName val="0"/>
          <c:showPercent val="0"/>
          <c:showBubbleSize val="0"/>
        </c:dLbls>
        <c:gapWidth val="219"/>
        <c:overlap val="-27"/>
        <c:axId val="1980621248"/>
        <c:axId val="1942434400"/>
      </c:barChart>
      <c:catAx>
        <c:axId val="1980621248"/>
        <c:scaling>
          <c:orientation val="minMax"/>
        </c:scaling>
        <c:delete val="0"/>
        <c:axPos val="b"/>
        <c:title>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42434400"/>
        <c:crosses val="autoZero"/>
        <c:auto val="1"/>
        <c:lblAlgn val="ctr"/>
        <c:lblOffset val="100"/>
        <c:noMultiLvlLbl val="0"/>
      </c:catAx>
      <c:valAx>
        <c:axId val="1942434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Rating</a:t>
                </a:r>
              </a:p>
              <a:p>
                <a:pPr>
                  <a:defRPr/>
                </a:pPr>
                <a:r>
                  <a:rPr lang="en-IN" dirty="0"/>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062124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dirty="0"/>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dirty="0"/>
            <a:t>Clever in </a:t>
          </a:r>
          <a:r>
            <a:rPr lang="en-US" b="1" dirty="0">
              <a:solidFill>
                <a:srgbClr val="00B0F0"/>
              </a:solidFill>
            </a:rPr>
            <a:t>C</a:t>
          </a:r>
          <a:r>
            <a:rPr lang="en-US" b="1" dirty="0">
              <a:solidFill>
                <a:srgbClr val="FF4700"/>
              </a:solidFill>
            </a:rPr>
            <a:t>O</a:t>
          </a:r>
          <a:r>
            <a:rPr lang="en-US" b="1" dirty="0">
              <a:solidFill>
                <a:schemeClr val="bg1">
                  <a:lumMod val="75000"/>
                </a:schemeClr>
              </a:solidFill>
            </a:rPr>
            <a:t>L</a:t>
          </a:r>
          <a:r>
            <a:rPr lang="en-US" b="1" dirty="0">
              <a:solidFill>
                <a:srgbClr val="FF4700"/>
              </a:solidFill>
            </a:rPr>
            <a:t>O</a:t>
          </a:r>
          <a:r>
            <a:rPr lang="en-US" b="1" dirty="0">
              <a:solidFill>
                <a:srgbClr val="00B050"/>
              </a:solidFill>
            </a:rPr>
            <a:t>R</a:t>
          </a:r>
          <a:r>
            <a:rPr lang="en-US" b="1" dirty="0">
              <a:solidFill>
                <a:srgbClr val="7030A0"/>
              </a:solidFill>
            </a:rPr>
            <a:t>S</a:t>
          </a:r>
          <a:r>
            <a:rPr lang="en-US" b="1" dirty="0"/>
            <a:t>.</a:t>
          </a:r>
          <a:endParaRPr lang="en-US" dirty="0"/>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20BA323F-864C-43F3-A5C6-8AEF5F0A2F51}" type="presOf" srcId="{726C144B-15A4-4CEB-ABDE-7E20E9A10FEC}" destId="{718CD18F-3129-4276-A0D0-E1F040F8A402}"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38872A43-E0AF-41E7-9130-90249CECF1F0}" type="presOf" srcId="{D616FDA7-2B50-42EC-809C-7B643107A6AF}" destId="{69ADF740-99EF-4B56-9AD8-84E7678243B1}" srcOrd="0" destOrd="0" presId="urn:microsoft.com/office/officeart/2018/2/layout/IconLabelList"/>
    <dgm:cxn modelId="{6FBFAA46-4C5C-47CF-8A75-EF1F278FFB75}" type="presOf" srcId="{41320112-8F29-496F-8F0B-2E5A2BC08432}" destId="{049D2A04-0A14-4DCF-A5A2-698105DF4595}"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9C0F42B2-639D-4777-9251-587104DB7DBF}" type="presOf" srcId="{96CA2CFE-2339-482F-9E47-065124A24EC2}" destId="{F484B0BA-AD4F-42E3-8030-E736526BFE7D}"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Clever in </a:t>
          </a:r>
          <a:r>
            <a:rPr lang="en-US" sz="2500" b="1" kern="1200" dirty="0">
              <a:solidFill>
                <a:srgbClr val="00B0F0"/>
              </a:solidFill>
            </a:rPr>
            <a:t>C</a:t>
          </a:r>
          <a:r>
            <a:rPr lang="en-US" sz="2500" b="1" kern="1200" dirty="0">
              <a:solidFill>
                <a:srgbClr val="FF4700"/>
              </a:solidFill>
            </a:rPr>
            <a:t>O</a:t>
          </a:r>
          <a:r>
            <a:rPr lang="en-US" sz="2500" b="1" kern="1200" dirty="0">
              <a:solidFill>
                <a:schemeClr val="bg1">
                  <a:lumMod val="75000"/>
                </a:schemeClr>
              </a:solidFill>
            </a:rPr>
            <a:t>L</a:t>
          </a:r>
          <a:r>
            <a:rPr lang="en-US" sz="2500" b="1" kern="1200" dirty="0">
              <a:solidFill>
                <a:srgbClr val="FF4700"/>
              </a:solidFill>
            </a:rPr>
            <a:t>O</a:t>
          </a:r>
          <a:r>
            <a:rPr lang="en-US" sz="2500" b="1" kern="1200" dirty="0">
              <a:solidFill>
                <a:srgbClr val="00B050"/>
              </a:solidFill>
            </a:rPr>
            <a:t>R</a:t>
          </a:r>
          <a:r>
            <a:rPr lang="en-US" sz="2500" b="1" kern="1200" dirty="0">
              <a:solidFill>
                <a:srgbClr val="7030A0"/>
              </a:solidFill>
            </a:rPr>
            <a:t>S</a:t>
          </a:r>
          <a:r>
            <a:rPr lang="en-US" sz="2500" b="1" kern="1200" dirty="0"/>
            <a:t>.</a:t>
          </a:r>
          <a:endParaRPr lang="en-US" sz="2500" kern="1200" dirty="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pPr/>
              <a:t>17-07-2020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pPr/>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pp.powerbi.com/groups/me/reports/279cdc82-8a49-487c-b015-21d6eb900de0/ReportSection0e72bac688f60e7252ea?noSignUpCheck=1"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oronavirus.jhu.edu/map.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ebinar.boldbi.com/bi/en-us/dashboards/c7878fd9-167c-478c-a251-56688fc7795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mo.boldbi.com/bi/en-us/dashboards/dd055313-794e-4bc3-b53e-e949170b3331/"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linkedin.com/posts/vijaypravin_powerbi-datavisualisation-dataanalytics-activity-6688387504913043456-317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ppsource.microsoft.com/en-cy/product/power-bi-visuals/WA104381132?tab=Overvie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infograpify.com/products/product-roadmap?_pos=3&amp;_sid=76f634c9c&amp;_ss=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linkedin.com/posts/dinesh-kumar-prabakaran-b95a6656_leaders-weekend-friday-activity-6678894065909686272-mlH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Happy morning guys. I am Dinesh Kumar. Product Manager at Syncfusion Software in Data Platform team. I am very happy to present this session as online webinar to all of you. Here we go!</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523887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pPr/>
              <a:t>15</a:t>
            </a:fld>
            <a:endParaRPr lang="en-IN"/>
          </a:p>
        </p:txBody>
      </p:sp>
    </p:spTree>
    <p:extLst>
      <p:ext uri="{BB962C8B-B14F-4D97-AF65-F5344CB8AC3E}">
        <p14:creationId xmlns:p14="http://schemas.microsoft.com/office/powerpoint/2010/main" val="3663011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anyone here knew or using “Ideas” in Excel already?</a:t>
            </a:r>
          </a:p>
          <a:p>
            <a:pPr marL="171450" indent="-171450">
              <a:buFontTx/>
              <a:buChar char="-"/>
            </a:pPr>
            <a:r>
              <a:rPr lang="en-IN" dirty="0"/>
              <a:t>Evolving as Automatic Storyteller.</a:t>
            </a:r>
          </a:p>
          <a:p>
            <a:pPr marL="171450" indent="-171450">
              <a:buFontTx/>
              <a:buChar char="-"/>
            </a:pPr>
            <a:r>
              <a:rPr lang="en-IN" dirty="0"/>
              <a:t>Quickest and easiest way of Learning data analysis and storytelling.</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a:t>
            </a:r>
          </a:p>
        </p:txBody>
      </p:sp>
      <p:sp>
        <p:nvSpPr>
          <p:cNvPr id="4" name="Slide Number Placeholder 3"/>
          <p:cNvSpPr>
            <a:spLocks noGrp="1"/>
          </p:cNvSpPr>
          <p:nvPr>
            <p:ph type="sldNum" sz="quarter" idx="5"/>
          </p:nvPr>
        </p:nvSpPr>
        <p:spPr/>
        <p:txBody>
          <a:bodyPr/>
          <a:lstStyle/>
          <a:p>
            <a:fld id="{6CA4753F-1BC7-44B1-AE2C-11D8B03F4906}" type="slidenum">
              <a:rPr lang="en-IN" smtClean="0"/>
              <a:pPr/>
              <a:t>16</a:t>
            </a:fld>
            <a:endParaRPr lang="en-IN"/>
          </a:p>
        </p:txBody>
      </p:sp>
    </p:spTree>
    <p:extLst>
      <p:ext uri="{BB962C8B-B14F-4D97-AF65-F5344CB8AC3E}">
        <p14:creationId xmlns:p14="http://schemas.microsoft.com/office/powerpoint/2010/main" val="1303754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73769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r>
              <a:rPr lang="en-US" b="0" dirty="0"/>
              <a:t>Open</a:t>
            </a:r>
            <a:r>
              <a:rPr lang="en-US" b="0" baseline="0" dirty="0"/>
              <a:t> web power bi. Connect to csv file of latest COVID-19 data. Start designing and show the best practices with that. Finally show already created dashboard and tell the story - </a:t>
            </a:r>
            <a:r>
              <a:rPr lang="en-US" dirty="0">
                <a:hlinkClick r:id="rId3"/>
              </a:rPr>
              <a:t>https://app.powerbi.com/groups/me/reports/279cdc82-8a49-487c-b015-21d6eb900de0/ReportSection0e72bac688f60e7252ea?noSignUpCheck=1</a:t>
            </a:r>
            <a:endParaRPr lang="en-US" dirty="0"/>
          </a:p>
          <a:p>
            <a:pPr marL="228600" indent="-228600">
              <a:buFontTx/>
              <a:buChar char="-"/>
            </a:pPr>
            <a:endParaRPr lang="en-US" b="0" baseline="0" dirty="0"/>
          </a:p>
          <a:p>
            <a:pPr marL="228600" indent="-228600">
              <a:buFontTx/>
              <a:buChar char="-"/>
            </a:pPr>
            <a:r>
              <a:rPr lang="en-US" b="0" baseline="0" dirty="0"/>
              <a:t>Show the curve flattened in China and not in other countries - </a:t>
            </a:r>
            <a:r>
              <a:rPr lang="en-IN" dirty="0">
                <a:hlinkClick r:id="rId4"/>
              </a:rPr>
              <a:t>https://coronavirus.jhu.edu/map.html</a:t>
            </a:r>
            <a:endParaRPr lang="en-US" b="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20</a:t>
            </a:fld>
            <a:endParaRPr lang="en-IN"/>
          </a:p>
        </p:txBody>
      </p:sp>
    </p:spTree>
    <p:extLst>
      <p:ext uri="{BB962C8B-B14F-4D97-AF65-F5344CB8AC3E}">
        <p14:creationId xmlns:p14="http://schemas.microsoft.com/office/powerpoint/2010/main" val="124144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dive into “Data Storytelling”. &lt;As per in the slide&gt;</a:t>
            </a:r>
          </a:p>
        </p:txBody>
      </p:sp>
    </p:spTree>
    <p:extLst>
      <p:ext uri="{BB962C8B-B14F-4D97-AF65-F5344CB8AC3E}">
        <p14:creationId xmlns:p14="http://schemas.microsoft.com/office/powerpoint/2010/main" val="254564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One will look into a dashboard only if he feels he gets some insights out of it.</a:t>
            </a:r>
          </a:p>
        </p:txBody>
      </p:sp>
      <p:sp>
        <p:nvSpPr>
          <p:cNvPr id="4" name="Slide Number Placeholder 3"/>
          <p:cNvSpPr>
            <a:spLocks noGrp="1"/>
          </p:cNvSpPr>
          <p:nvPr>
            <p:ph type="sldNum" sz="quarter" idx="5"/>
          </p:nvPr>
        </p:nvSpPr>
        <p:spPr/>
        <p:txBody>
          <a:bodyPr/>
          <a:lstStyle/>
          <a:p>
            <a:fld id="{0FA58A73-9AF5-4868-B9BF-52715282A3BA}" type="slidenum">
              <a:rPr lang="en-US" smtClean="0"/>
              <a:pPr/>
              <a:t>22</a:t>
            </a:fld>
            <a:endParaRPr lang="en-US"/>
          </a:p>
        </p:txBody>
      </p:sp>
    </p:spTree>
    <p:extLst>
      <p:ext uri="{BB962C8B-B14F-4D97-AF65-F5344CB8AC3E}">
        <p14:creationId xmlns:p14="http://schemas.microsoft.com/office/powerpoint/2010/main" val="1809774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dirty="0">
                <a:hlinkClick r:id="rId3"/>
              </a:rPr>
              <a:t>https://webinar.boldbi.com/bi/en-us/dashboards/c7878fd9-167c-478c-a251-56688fc7795d</a:t>
            </a:r>
            <a:endParaRPr lang="en-US" dirty="0"/>
          </a:p>
          <a:p>
            <a:pPr rtl="0" fontAlgn="base"/>
            <a:endParaRPr lang="en-US" sz="1200" b="0" i="0" dirty="0">
              <a:solidFill>
                <a:srgbClr val="000000"/>
              </a:solidFill>
              <a:effectLst/>
              <a:latin typeface="Calibri" panose="020F0502020204030204" pitchFamily="34" charset="0"/>
            </a:endParaRPr>
          </a:p>
          <a:p>
            <a:pPr rtl="0" fontAlgn="base"/>
            <a:r>
              <a:rPr lang="en-US" sz="1200" b="0" i="0" dirty="0">
                <a:solidFill>
                  <a:srgbClr val="000000"/>
                </a:solidFill>
                <a:effectLst/>
                <a:latin typeface="Calibri" panose="020F0502020204030204" pitchFamily="34" charset="0"/>
              </a:rPr>
              <a:t>While communicating data-driven findings, it is also important that you place the most important widget in right position which you want to communicate. We can call with a term like “Tension”. Again this tension doesn’t matter to you but to the audience. Just relating the same point which I mentioned in previous slide.  </a:t>
            </a:r>
          </a:p>
        </p:txBody>
      </p:sp>
    </p:spTree>
    <p:extLst>
      <p:ext uri="{BB962C8B-B14F-4D97-AF65-F5344CB8AC3E}">
        <p14:creationId xmlns:p14="http://schemas.microsoft.com/office/powerpoint/2010/main" val="1361962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https://demo.boldbi.com/bi/en-us/dashboards/dd055313-794e-4bc3-b53e-e949170b3331/</a:t>
            </a:r>
            <a:endParaRPr lang="en-IN" dirty="0"/>
          </a:p>
          <a:p>
            <a:endParaRPr lang="en-IN" dirty="0"/>
          </a:p>
          <a:p>
            <a:pPr rtl="0" fontAlgn="base"/>
            <a:r>
              <a:rPr lang="en-US" sz="1200" b="0" i="0" dirty="0">
                <a:solidFill>
                  <a:srgbClr val="000000"/>
                </a:solidFill>
                <a:effectLst/>
                <a:latin typeface="Calibri" panose="020F0502020204030204" pitchFamily="34" charset="0"/>
              </a:rPr>
              <a:t>If you see in this example, the so-called Tension exists at the center “Bed Occupancy Rate” to track the bed availability. All other metrics are placed around this. Which helps the hospital dean to quickly understand the story in this data and take actionable decisions to increase the other resources as well like </a:t>
            </a:r>
            <a:r>
              <a:rPr lang="en-US" sz="1200" b="0" i="0" dirty="0" err="1">
                <a:solidFill>
                  <a:srgbClr val="000000"/>
                </a:solidFill>
                <a:effectLst/>
                <a:latin typeface="Calibri" panose="020F0502020204030204" pitchFamily="34" charset="0"/>
              </a:rPr>
              <a:t>labour</a:t>
            </a:r>
            <a:r>
              <a:rPr lang="en-US" sz="1200" b="0" i="0" dirty="0">
                <a:solidFill>
                  <a:srgbClr val="000000"/>
                </a:solidFill>
                <a:effectLst/>
                <a:latin typeface="Calibri" panose="020F0502020204030204" pitchFamily="34" charset="0"/>
              </a:rPr>
              <a:t>, nurses, doctors, cleaners not just bed.</a:t>
            </a:r>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25</a:t>
            </a:fld>
            <a:endParaRPr lang="en-IN"/>
          </a:p>
        </p:txBody>
      </p:sp>
    </p:spTree>
    <p:extLst>
      <p:ext uri="{BB962C8B-B14F-4D97-AF65-F5344CB8AC3E}">
        <p14:creationId xmlns:p14="http://schemas.microsoft.com/office/powerpoint/2010/main" val="3545748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28</a:t>
            </a:fld>
            <a:endParaRPr lang="en-IN"/>
          </a:p>
        </p:txBody>
      </p:sp>
    </p:spTree>
    <p:extLst>
      <p:ext uri="{BB962C8B-B14F-4D97-AF65-F5344CB8AC3E}">
        <p14:creationId xmlns:p14="http://schemas.microsoft.com/office/powerpoint/2010/main" val="35849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a:t>
            </a:r>
            <a:r>
              <a:rPr lang="en-US" sz="1200" baseline="0" dirty="0"/>
              <a:t> exercising </a:t>
            </a:r>
            <a:r>
              <a:rPr lang="en-US" sz="1200" baseline="0"/>
              <a:t>Data Profiling</a:t>
            </a:r>
            <a:endParaRPr lang="en-US" sz="120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29</a:t>
            </a:fld>
            <a:endParaRPr lang="en-IN"/>
          </a:p>
        </p:txBody>
      </p:sp>
    </p:spTree>
    <p:extLst>
      <p:ext uri="{BB962C8B-B14F-4D97-AF65-F5344CB8AC3E}">
        <p14:creationId xmlns:p14="http://schemas.microsoft.com/office/powerpoint/2010/main" val="1766561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all know that learning is an essential skill that everyone needs. But to be a good learner, what is the most important life skill required?</a:t>
            </a:r>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a:t>
            </a:fld>
            <a:endParaRPr lang="en-IN"/>
          </a:p>
        </p:txBody>
      </p:sp>
    </p:spTree>
    <p:extLst>
      <p:ext uri="{BB962C8B-B14F-4D97-AF65-F5344CB8AC3E}">
        <p14:creationId xmlns:p14="http://schemas.microsoft.com/office/powerpoint/2010/main" val="2360677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pPr/>
              <a:t>30</a:t>
            </a:fld>
            <a:endParaRPr lang="en-IN"/>
          </a:p>
        </p:txBody>
      </p:sp>
    </p:spTree>
    <p:extLst>
      <p:ext uri="{BB962C8B-B14F-4D97-AF65-F5344CB8AC3E}">
        <p14:creationId xmlns:p14="http://schemas.microsoft.com/office/powerpoint/2010/main" val="2528521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Check in VM and show in VM</a:t>
            </a:r>
          </a:p>
        </p:txBody>
      </p:sp>
      <p:sp>
        <p:nvSpPr>
          <p:cNvPr id="4" name="Slide Number Placeholder 3"/>
          <p:cNvSpPr>
            <a:spLocks noGrp="1"/>
          </p:cNvSpPr>
          <p:nvPr>
            <p:ph type="sldNum" sz="quarter" idx="5"/>
          </p:nvPr>
        </p:nvSpPr>
        <p:spPr/>
        <p:txBody>
          <a:bodyPr/>
          <a:lstStyle/>
          <a:p>
            <a:fld id="{7299D9CC-4768-4630-9158-F730469C181D}" type="slidenum">
              <a:rPr lang="en-IN" smtClean="0"/>
              <a:pPr/>
              <a:t>32</a:t>
            </a:fld>
            <a:endParaRPr lang="en-IN"/>
          </a:p>
        </p:txBody>
      </p:sp>
    </p:spTree>
    <p:extLst>
      <p:ext uri="{BB962C8B-B14F-4D97-AF65-F5344CB8AC3E}">
        <p14:creationId xmlns:p14="http://schemas.microsoft.com/office/powerpoint/2010/main" val="316374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Points from </a:t>
            </a:r>
            <a:r>
              <a:rPr lang="en-IN"/>
              <a:t>this thread - </a:t>
            </a:r>
            <a:r>
              <a:rPr lang="en-IN">
                <a:hlinkClick r:id="rId3"/>
              </a:rPr>
              <a:t>https://www.linkedin.com/posts/vijaypravin_powerbi-datavisualisation-dataanalytics-activity-6688387504913043456-317r/</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33</a:t>
            </a:fld>
            <a:endParaRPr lang="en-IN"/>
          </a:p>
        </p:txBody>
      </p:sp>
    </p:spTree>
    <p:extLst>
      <p:ext uri="{BB962C8B-B14F-4D97-AF65-F5344CB8AC3E}">
        <p14:creationId xmlns:p14="http://schemas.microsoft.com/office/powerpoint/2010/main" val="316554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https://appsource.microsoft.com/en-cy/product/power-bi-visuals/WA104381132?tab=Overview</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35</a:t>
            </a:fld>
            <a:endParaRPr lang="en-IN"/>
          </a:p>
        </p:txBody>
      </p:sp>
    </p:spTree>
    <p:extLst>
      <p:ext uri="{BB962C8B-B14F-4D97-AF65-F5344CB8AC3E}">
        <p14:creationId xmlns:p14="http://schemas.microsoft.com/office/powerpoint/2010/main" val="218286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https://infograpify.com/products/product-roadmap?_pos=3&amp;_sid=76f634c9c&amp;_ss=r</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36</a:t>
            </a:fld>
            <a:endParaRPr lang="en-IN"/>
          </a:p>
        </p:txBody>
      </p:sp>
    </p:spTree>
    <p:extLst>
      <p:ext uri="{BB962C8B-B14F-4D97-AF65-F5344CB8AC3E}">
        <p14:creationId xmlns:p14="http://schemas.microsoft.com/office/powerpoint/2010/main" val="2505001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37</a:t>
            </a:fld>
            <a:endParaRPr lang="en-IN"/>
          </a:p>
        </p:txBody>
      </p:sp>
    </p:spTree>
    <p:extLst>
      <p:ext uri="{BB962C8B-B14F-4D97-AF65-F5344CB8AC3E}">
        <p14:creationId xmlns:p14="http://schemas.microsoft.com/office/powerpoint/2010/main" val="3360376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pPr/>
              <a:t>39</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err="1"/>
              <a:t>Comparision</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40</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Almost we are nearing the end of session;</a:t>
            </a:r>
          </a:p>
          <a:p>
            <a:endParaRPr lang="en-IN" dirty="0"/>
          </a:p>
          <a:p>
            <a:r>
              <a:rPr lang="en-IN" dirty="0"/>
              <a:t>If you incorporate the seed to be a storyteller then you can fit this everywhere in your work. Thought process itself will get changed.</a:t>
            </a:r>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41</a:t>
            </a:fld>
            <a:endParaRPr lang="en-IN"/>
          </a:p>
        </p:txBody>
      </p:sp>
    </p:spTree>
    <p:extLst>
      <p:ext uri="{BB962C8B-B14F-4D97-AF65-F5344CB8AC3E}">
        <p14:creationId xmlns:p14="http://schemas.microsoft.com/office/powerpoint/2010/main" val="813501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 me play this video - </a:t>
            </a:r>
            <a:r>
              <a:rPr lang="en-IN" dirty="0">
                <a:hlinkClick r:id="rId3"/>
              </a:rPr>
              <a:t>https://www.linkedin.com/posts/dinesh-kumar-prabakaran-b95a6656_leaders-weekend-friday-activity-6678894065909686272-mlHS/</a:t>
            </a:r>
            <a:endParaRPr lang="en-IN" dirty="0"/>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42</a:t>
            </a:fld>
            <a:endParaRPr lang="en-IN"/>
          </a:p>
        </p:txBody>
      </p:sp>
    </p:spTree>
    <p:extLst>
      <p:ext uri="{BB962C8B-B14F-4D97-AF65-F5344CB8AC3E}">
        <p14:creationId xmlns:p14="http://schemas.microsoft.com/office/powerpoint/2010/main" val="2852915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It is communication. Simply say transferring information to produce a greater understanding. Communication generally happens as non-verbal, vocal, written or visual via different mediums as you see in the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Overall we should understand that communication is an essential soft skill for a successful career.</a:t>
            </a:r>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a:t>
            </a:fld>
            <a:endParaRPr lang="en-IN"/>
          </a:p>
        </p:txBody>
      </p:sp>
    </p:spTree>
    <p:extLst>
      <p:ext uri="{BB962C8B-B14F-4D97-AF65-F5344CB8AC3E}">
        <p14:creationId xmlns:p14="http://schemas.microsoft.com/office/powerpoint/2010/main" val="3155673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Did you see guys? How powerful the visualization is? Mind understands and gives priority about what it sees first before what it can hear by words.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43</a:t>
            </a:fld>
            <a:endParaRPr lang="en-IN"/>
          </a:p>
        </p:txBody>
      </p:sp>
    </p:spTree>
    <p:extLst>
      <p:ext uri="{BB962C8B-B14F-4D97-AF65-F5344CB8AC3E}">
        <p14:creationId xmlns:p14="http://schemas.microsoft.com/office/powerpoint/2010/main" val="116530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While thinking about communicating via visuals, we get into the mind a dashboard or report. And the tool that is used to create. What other BI tool comes into the mind, please ping in the chat box.</a:t>
            </a:r>
          </a:p>
          <a:p>
            <a:pPr marL="171450" indent="-171450">
              <a:buFontTx/>
              <a:buChar char="-"/>
            </a:pPr>
            <a:r>
              <a:rPr lang="en-IN" dirty="0"/>
              <a:t>This is how the top cream layer gets the view of their business as a story.</a:t>
            </a:r>
          </a:p>
          <a:p>
            <a:pPr marL="171450" indent="-171450">
              <a:buFontTx/>
              <a:buChar char="-"/>
            </a:pPr>
            <a:r>
              <a:rPr lang="en-IN" dirty="0"/>
              <a:t>As a dashboard it will be a collection of metrics and KPIs.</a:t>
            </a:r>
          </a:p>
        </p:txBody>
      </p:sp>
      <p:sp>
        <p:nvSpPr>
          <p:cNvPr id="4" name="Slide Number Placeholder 3"/>
          <p:cNvSpPr>
            <a:spLocks noGrp="1"/>
          </p:cNvSpPr>
          <p:nvPr>
            <p:ph type="sldNum" sz="quarter" idx="5"/>
          </p:nvPr>
        </p:nvSpPr>
        <p:spPr/>
        <p:txBody>
          <a:bodyPr/>
          <a:lstStyle/>
          <a:p>
            <a:fld id="{0FA58A73-9AF5-4868-B9BF-52715282A3BA}" type="slidenum">
              <a:rPr lang="en-US" smtClean="0"/>
              <a:pPr/>
              <a:t>4</a:t>
            </a:fld>
            <a:endParaRPr lang="en-US"/>
          </a:p>
        </p:txBody>
      </p:sp>
    </p:spTree>
    <p:extLst>
      <p:ext uri="{BB962C8B-B14F-4D97-AF65-F5344CB8AC3E}">
        <p14:creationId xmlns:p14="http://schemas.microsoft.com/office/powerpoint/2010/main" val="138431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let’s come to the title. What is your thought about Data Storytelling? </a:t>
            </a:r>
          </a:p>
          <a:p>
            <a:r>
              <a:rPr lang="en-IN" dirty="0"/>
              <a:t>…</a:t>
            </a:r>
          </a:p>
          <a:p>
            <a:r>
              <a:rPr lang="en-IN" dirty="0"/>
              <a:t>Why it is story instead of presentation, narration etc…</a:t>
            </a:r>
          </a:p>
          <a:p>
            <a:endParaRPr lang="en-IN" dirty="0"/>
          </a:p>
          <a:p>
            <a:r>
              <a:rPr lang="en-IN" dirty="0"/>
              <a:t>Anything if told like a Story – our human brain can understand very easily. </a:t>
            </a:r>
            <a:r>
              <a:rPr lang="en-US" dirty="0"/>
              <a:t>In most of the public talks, usually stories make up </a:t>
            </a:r>
            <a:r>
              <a:rPr lang="en-US" dirty="0" err="1"/>
              <a:t>atleast</a:t>
            </a:r>
            <a:r>
              <a:rPr lang="en-US" dirty="0"/>
              <a:t> more than 50% of the content script. Or a talk with stories will give a great outreach. Even politicians do use, which some of you might remember. Because stories allow one to transform meaningful information better. The same can be applied while narrating insights as well.</a:t>
            </a:r>
          </a:p>
        </p:txBody>
      </p:sp>
      <p:sp>
        <p:nvSpPr>
          <p:cNvPr id="4" name="Slide Number Placeholder 3"/>
          <p:cNvSpPr>
            <a:spLocks noGrp="1"/>
          </p:cNvSpPr>
          <p:nvPr>
            <p:ph type="sldNum" sz="quarter" idx="5"/>
          </p:nvPr>
        </p:nvSpPr>
        <p:spPr/>
        <p:txBody>
          <a:bodyPr/>
          <a:lstStyle/>
          <a:p>
            <a:fld id="{7299D9CC-4768-4630-9158-F730469C181D}" type="slidenum">
              <a:rPr lang="en-IN" smtClean="0"/>
              <a:pPr/>
              <a:t>5</a:t>
            </a:fld>
            <a:endParaRPr lang="en-IN"/>
          </a:p>
        </p:txBody>
      </p:sp>
    </p:spTree>
    <p:extLst>
      <p:ext uri="{BB962C8B-B14F-4D97-AF65-F5344CB8AC3E}">
        <p14:creationId xmlns:p14="http://schemas.microsoft.com/office/powerpoint/2010/main" val="349283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Takes our data visualization journey to next level.</a:t>
            </a:r>
          </a:p>
        </p:txBody>
      </p:sp>
      <p:sp>
        <p:nvSpPr>
          <p:cNvPr id="4" name="Slide Number Placeholder 3"/>
          <p:cNvSpPr>
            <a:spLocks noGrp="1"/>
          </p:cNvSpPr>
          <p:nvPr>
            <p:ph type="sldNum" sz="quarter" idx="5"/>
          </p:nvPr>
        </p:nvSpPr>
        <p:spPr/>
        <p:txBody>
          <a:bodyPr/>
          <a:lstStyle/>
          <a:p>
            <a:fld id="{7299D9CC-4768-4630-9158-F730469C181D}" type="slidenum">
              <a:rPr lang="en-IN" smtClean="0"/>
              <a:pPr/>
              <a:t>7</a:t>
            </a:fld>
            <a:endParaRPr lang="en-IN"/>
          </a:p>
        </p:txBody>
      </p:sp>
    </p:spTree>
    <p:extLst>
      <p:ext uri="{BB962C8B-B14F-4D97-AF65-F5344CB8AC3E}">
        <p14:creationId xmlns:p14="http://schemas.microsoft.com/office/powerpoint/2010/main" val="403887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For Data Storytelling as well, it is going to be a BI tool that need to be used. So let us see the basic requirements that any BI tool will solve as a product.</a:t>
            </a:r>
            <a:endParaRPr lang="en-US" dirty="0"/>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 and allow creating effective visuals easily and should be able to narrate the insights on its own.</a:t>
            </a:r>
          </a:p>
          <a:p>
            <a:pPr marL="228600" indent="-228600">
              <a:buAutoNum type="arabicPeriod"/>
            </a:pPr>
            <a:r>
              <a:rPr lang="en-US" dirty="0"/>
              <a:t>Communicating those insights securely is also equally important to the stake holders. As just an image or as an interactive dashboard.</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8</a:t>
            </a:fld>
            <a:endParaRPr lang="en-IN"/>
          </a:p>
        </p:txBody>
      </p:sp>
    </p:spTree>
    <p:extLst>
      <p:ext uri="{BB962C8B-B14F-4D97-AF65-F5344CB8AC3E}">
        <p14:creationId xmlns:p14="http://schemas.microsoft.com/office/powerpoint/2010/main" val="112371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 the process of getting insights, we get merged into an ocean of Data while analysing it.</a:t>
            </a:r>
          </a:p>
        </p:txBody>
      </p:sp>
      <p:sp>
        <p:nvSpPr>
          <p:cNvPr id="4" name="Slide Number Placeholder 3"/>
          <p:cNvSpPr>
            <a:spLocks noGrp="1"/>
          </p:cNvSpPr>
          <p:nvPr>
            <p:ph type="sldNum" sz="quarter" idx="5"/>
          </p:nvPr>
        </p:nvSpPr>
        <p:spPr/>
        <p:txBody>
          <a:bodyPr/>
          <a:lstStyle/>
          <a:p>
            <a:fld id="{0FA58A73-9AF5-4868-B9BF-52715282A3BA}" type="slidenum">
              <a:rPr lang="en-US" smtClean="0"/>
              <a:pPr/>
              <a:t>9</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pPr/>
              <a:t>12</a:t>
            </a:fld>
            <a:endParaRPr lang="en-IN"/>
          </a:p>
        </p:txBody>
      </p:sp>
    </p:spTree>
    <p:extLst>
      <p:ext uri="{BB962C8B-B14F-4D97-AF65-F5344CB8AC3E}">
        <p14:creationId xmlns:p14="http://schemas.microsoft.com/office/powerpoint/2010/main" val="365222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pPr/>
              <a:t>17-07-2020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pPr/>
              <a:t>17-07-2020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pPr/>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boldbi.com/solutions/education/student-performance-dashboar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ronavirus.jhu.edu/data#charts"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covid19.healthdata.org/united-states-of-americ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power-bi/fundamentals/service-self-service-signup-for-power-bi"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5.xml.rels><?xml version="1.0" encoding="UTF-8" standalone="yes"?>
<Relationships xmlns="http://schemas.openxmlformats.org/package/2006/relationships"><Relationship Id="rId8" Type="http://schemas.openxmlformats.org/officeDocument/2006/relationships/hyperlink" Target="http://www.storytellingwithdata.com/" TargetMode="Externa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6498" y="655128"/>
            <a:ext cx="4613919" cy="14996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200">
                <a:latin typeface="+mj-lt"/>
                <a:ea typeface="+mj-ea"/>
                <a:cs typeface="+mj-cs"/>
              </a:rPr>
              <a:t>Data Storytelling with Power BI</a:t>
            </a:r>
          </a:p>
        </p:txBody>
      </p:sp>
      <p:sp>
        <p:nvSpPr>
          <p:cNvPr id="40"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117" y="95044"/>
            <a:ext cx="5432585" cy="3086319"/>
          </a:xfrm>
          <a:prstGeom prst="rect">
            <a:avLst/>
          </a:prstGeom>
        </p:spPr>
      </p:pic>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a dirt path&#10;&#10;Description automatically generated">
            <a:extLst>
              <a:ext uri="{FF2B5EF4-FFF2-40B4-BE49-F238E27FC236}">
                <a16:creationId xmlns:a16="http://schemas.microsoft.com/office/drawing/2014/main" id="{F8C8C318-081B-45AA-AC53-2EFC5814160A}"/>
              </a:ext>
            </a:extLst>
          </p:cNvPr>
          <p:cNvPicPr>
            <a:picLocks noChangeAspect="1"/>
          </p:cNvPicPr>
          <p:nvPr/>
        </p:nvPicPr>
        <p:blipFill rotWithShape="1">
          <a:blip r:embed="rId4">
            <a:extLst>
              <a:ext uri="{28A0092B-C50C-407E-A947-70E740481C1C}">
                <a14:useLocalDpi xmlns:a14="http://schemas.microsoft.com/office/drawing/2010/main" val="0"/>
              </a:ext>
            </a:extLst>
          </a:blip>
          <a:srcRect l="20833" r="23961" b="50000"/>
          <a:stretch/>
        </p:blipFill>
        <p:spPr>
          <a:xfrm>
            <a:off x="999070" y="3315854"/>
            <a:ext cx="5087210" cy="3455611"/>
          </a:xfrm>
          <a:prstGeom prst="rect">
            <a:avLst/>
          </a:prstGeom>
        </p:spPr>
      </p:pic>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5"/>
          <a:stretch>
            <a:fillRect/>
          </a:stretch>
        </p:blipFill>
        <p:spPr>
          <a:xfrm>
            <a:off x="6584117" y="3315854"/>
            <a:ext cx="5378383" cy="3455611"/>
          </a:xfrm>
          <a:prstGeom prst="rect">
            <a:avLst/>
          </a:prstGeom>
        </p:spPr>
      </p:pic>
      <p:sp>
        <p:nvSpPr>
          <p:cNvPr id="2" name="Title 1" hidden="1"/>
          <p:cNvSpPr>
            <a:spLocks noGrp="1"/>
          </p:cNvSpPr>
          <p:nvPr>
            <p:ph type="title"/>
          </p:nvPr>
        </p:nvSpPr>
        <p:spPr/>
        <p:txBody>
          <a:bodyPr/>
          <a:lstStyle/>
          <a:p>
            <a:endParaRPr lang="en-US"/>
          </a:p>
        </p:txBody>
      </p:sp>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524E3-F157-4166-8F6C-C8D8790F48D4}"/>
              </a:ext>
            </a:extLst>
          </p:cNvPr>
          <p:cNvSpPr>
            <a:spLocks noGrp="1"/>
          </p:cNvSpPr>
          <p:nvPr>
            <p:ph type="title"/>
          </p:nvPr>
        </p:nvSpPr>
        <p:spPr>
          <a:xfrm>
            <a:off x="1115568" y="548640"/>
            <a:ext cx="10168128" cy="1179576"/>
          </a:xfrm>
        </p:spPr>
        <p:txBody>
          <a:bodyPr>
            <a:normAutofit/>
          </a:bodyPr>
          <a:lstStyle/>
          <a:p>
            <a:r>
              <a:rPr lang="en-IN" sz="4000"/>
              <a:t>Ad-hoc Reporting</a:t>
            </a:r>
          </a:p>
        </p:txBody>
      </p:sp>
      <p:sp>
        <p:nvSpPr>
          <p:cNvPr id="30" name="Rectangle 2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AB9DB47-43CF-4898-8B3D-B352C527C72B}"/>
              </a:ext>
            </a:extLst>
          </p:cNvPr>
          <p:cNvSpPr>
            <a:spLocks noGrp="1"/>
          </p:cNvSpPr>
          <p:nvPr>
            <p:ph idx="1"/>
          </p:nvPr>
        </p:nvSpPr>
        <p:spPr>
          <a:xfrm>
            <a:off x="1115568" y="2481943"/>
            <a:ext cx="10168128" cy="3695020"/>
          </a:xfrm>
        </p:spPr>
        <p:txBody>
          <a:bodyPr>
            <a:normAutofit/>
          </a:bodyPr>
          <a:lstStyle/>
          <a:p>
            <a:pPr marL="0" indent="0">
              <a:buNone/>
            </a:pPr>
            <a:r>
              <a:rPr lang="en-IN" sz="2200" i="1" dirty="0"/>
              <a:t>“Any kind of report that you, the user, put together yourself, as and when you need it, rather than a pre-defined template”.</a:t>
            </a:r>
          </a:p>
          <a:p>
            <a:pPr marL="0" indent="0">
              <a:buNone/>
            </a:pPr>
            <a:endParaRPr lang="en-IN" sz="2200" i="1" dirty="0"/>
          </a:p>
          <a:p>
            <a:r>
              <a:rPr lang="en-IN" sz="2200" dirty="0"/>
              <a:t>Examples:</a:t>
            </a:r>
          </a:p>
          <a:p>
            <a:pPr lvl="1"/>
            <a:r>
              <a:rPr lang="en-IN" sz="2200" dirty="0"/>
              <a:t>Analysing “Bed Occupancy” when there is sudden hype in hospital admission, </a:t>
            </a:r>
          </a:p>
          <a:p>
            <a:pPr lvl="1"/>
            <a:r>
              <a:rPr lang="en-IN" sz="2200" dirty="0"/>
              <a:t>Analysing hospital resources management like ICU, ventilators when there is more patients only for one specific scenario alone like COVID-19</a:t>
            </a:r>
          </a:p>
        </p:txBody>
      </p:sp>
    </p:spTree>
    <p:extLst>
      <p:ext uri="{BB962C8B-B14F-4D97-AF65-F5344CB8AC3E}">
        <p14:creationId xmlns:p14="http://schemas.microsoft.com/office/powerpoint/2010/main" val="4201201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524E3-F157-4166-8F6C-C8D8790F48D4}"/>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Ad-hoc Reporting</a:t>
            </a:r>
          </a:p>
        </p:txBody>
      </p:sp>
      <p:sp>
        <p:nvSpPr>
          <p:cNvPr id="3" name="Content Placeholder 2">
            <a:extLst>
              <a:ext uri="{FF2B5EF4-FFF2-40B4-BE49-F238E27FC236}">
                <a16:creationId xmlns:a16="http://schemas.microsoft.com/office/drawing/2014/main" id="{3AB9DB47-43CF-4898-8B3D-B352C527C72B}"/>
              </a:ext>
            </a:extLst>
          </p:cNvPr>
          <p:cNvSpPr>
            <a:spLocks noGrp="1"/>
          </p:cNvSpPr>
          <p:nvPr>
            <p:ph idx="1"/>
          </p:nvPr>
        </p:nvSpPr>
        <p:spPr>
          <a:xfrm>
            <a:off x="2197101" y="4078423"/>
            <a:ext cx="4978399" cy="205865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How can I get started to be a storyteller or an Ad-hoc report </a:t>
            </a:r>
            <a:r>
              <a:rPr lang="en-US" sz="2400" kern="1200" dirty="0" err="1">
                <a:solidFill>
                  <a:schemeClr val="tx1"/>
                </a:solidFill>
                <a:latin typeface="+mn-lt"/>
                <a:ea typeface="+mn-ea"/>
                <a:cs typeface="+mn-cs"/>
              </a:rPr>
              <a:t>creater</a:t>
            </a:r>
            <a:r>
              <a:rPr lang="en-US" sz="2400" kern="1200" dirty="0">
                <a:solidFill>
                  <a:schemeClr val="tx1"/>
                </a:solidFill>
                <a:latin typeface="+mn-lt"/>
                <a:ea typeface="+mn-ea"/>
                <a:cs typeface="+mn-cs"/>
              </a:rPr>
              <a:t>?</a:t>
            </a:r>
          </a:p>
        </p:txBody>
      </p:sp>
      <p:pic>
        <p:nvPicPr>
          <p:cNvPr id="7" name="Graphic 6" descr="Newspaper">
            <a:extLst>
              <a:ext uri="{FF2B5EF4-FFF2-40B4-BE49-F238E27FC236}">
                <a16:creationId xmlns:a16="http://schemas.microsoft.com/office/drawing/2014/main" id="{ED7AD740-74DB-4EBE-ACA8-455B2AB1E8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a:extLst>
              <a:ext uri="{FF2B5EF4-FFF2-40B4-BE49-F238E27FC236}">
                <a16:creationId xmlns:a16="http://schemas.microsoft.com/office/drawing/2014/main" id="{C59F9224-6A76-436A-AD8C-ED82B5E0ED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76124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Rectangle 105">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DB4C454-D43E-4CE0-8874-863C0C494B81}"/>
              </a:ext>
            </a:extLst>
          </p:cNvPr>
          <p:cNvSpPr/>
          <p:nvPr/>
        </p:nvSpPr>
        <p:spPr>
          <a:xfrm>
            <a:off x="2103120" y="310896"/>
            <a:ext cx="7982712" cy="86868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dirty="0">
                <a:ln w="0"/>
                <a:solidFill>
                  <a:schemeClr val="tx1"/>
                </a:solidFill>
                <a:effectLst>
                  <a:outerShdw blurRad="38100" dist="25400" dir="5400000" algn="ctr" rotWithShape="0">
                    <a:srgbClr val="6E747A">
                      <a:alpha val="43000"/>
                    </a:srgbClr>
                  </a:outerShdw>
                </a:effectLst>
                <a:latin typeface="+mj-lt"/>
                <a:ea typeface="+mj-ea"/>
                <a:cs typeface="+mj-cs"/>
              </a:rPr>
              <a:t>PowerPoint visuals</a:t>
            </a:r>
          </a:p>
        </p:txBody>
      </p:sp>
      <p:sp>
        <p:nvSpPr>
          <p:cNvPr id="108" name="Rectangle: Rounded Corners 107">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2" name="Picture 1">
            <a:extLst>
              <a:ext uri="{FF2B5EF4-FFF2-40B4-BE49-F238E27FC236}">
                <a16:creationId xmlns:a16="http://schemas.microsoft.com/office/drawing/2014/main" id="{F8FAC7C8-9D5D-4EEF-BBC8-A18BDB3B461B}"/>
              </a:ext>
            </a:extLst>
          </p:cNvPr>
          <p:cNvPicPr>
            <a:picLocks noChangeAspect="1"/>
          </p:cNvPicPr>
          <p:nvPr/>
        </p:nvPicPr>
        <p:blipFill rotWithShape="1">
          <a:blip r:embed="rId3"/>
          <a:srcRect r="282" b="1"/>
          <a:stretch/>
        </p:blipFill>
        <p:spPr>
          <a:xfrm>
            <a:off x="419830" y="2128345"/>
            <a:ext cx="5577840" cy="4083269"/>
          </a:xfrm>
          <a:prstGeom prst="rect">
            <a:avLst/>
          </a:prstGeom>
        </p:spPr>
      </p:pic>
      <p:pic>
        <p:nvPicPr>
          <p:cNvPr id="3" name="Picture 2">
            <a:extLst>
              <a:ext uri="{FF2B5EF4-FFF2-40B4-BE49-F238E27FC236}">
                <a16:creationId xmlns:a16="http://schemas.microsoft.com/office/drawing/2014/main" id="{F342D2F1-D90A-483C-9A7E-83032DDD8D58}"/>
              </a:ext>
            </a:extLst>
          </p:cNvPr>
          <p:cNvPicPr>
            <a:picLocks noChangeAspect="1"/>
          </p:cNvPicPr>
          <p:nvPr/>
        </p:nvPicPr>
        <p:blipFill rotWithShape="1">
          <a:blip r:embed="rId4"/>
          <a:srcRect t="9342" r="3" b="10589"/>
          <a:stretch/>
        </p:blipFill>
        <p:spPr>
          <a:xfrm>
            <a:off x="6194332" y="2128367"/>
            <a:ext cx="5577840" cy="4086603"/>
          </a:xfrm>
          <a:prstGeom prst="rect">
            <a:avLst/>
          </a:prstGeom>
        </p:spPr>
      </p:pic>
    </p:spTree>
    <p:extLst>
      <p:ext uri="{BB962C8B-B14F-4D97-AF65-F5344CB8AC3E}">
        <p14:creationId xmlns:p14="http://schemas.microsoft.com/office/powerpoint/2010/main" val="57694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5EC2-DF0D-46E8-A8F3-4FFFA53F1EFE}"/>
              </a:ext>
            </a:extLst>
          </p:cNvPr>
          <p:cNvSpPr>
            <a:spLocks noGrp="1"/>
          </p:cNvSpPr>
          <p:nvPr>
            <p:ph type="title"/>
          </p:nvPr>
        </p:nvSpPr>
        <p:spPr/>
        <p:txBody>
          <a:bodyPr/>
          <a:lstStyle/>
          <a:p>
            <a:r>
              <a:rPr lang="en-IN" dirty="0"/>
              <a:t>PowerPoint Visuals</a:t>
            </a:r>
          </a:p>
        </p:txBody>
      </p:sp>
      <p:graphicFrame>
        <p:nvGraphicFramePr>
          <p:cNvPr id="6" name="Content Placeholder 5">
            <a:extLst>
              <a:ext uri="{FF2B5EF4-FFF2-40B4-BE49-F238E27FC236}">
                <a16:creationId xmlns:a16="http://schemas.microsoft.com/office/drawing/2014/main" id="{082A2B31-0473-4E19-9FF3-154029E46319}"/>
              </a:ext>
            </a:extLst>
          </p:cNvPr>
          <p:cNvGraphicFramePr>
            <a:graphicFrameLocks noGrp="1"/>
          </p:cNvGraphicFramePr>
          <p:nvPr>
            <p:ph idx="1"/>
            <p:extLst>
              <p:ext uri="{D42A27DB-BD31-4B8C-83A1-F6EECF244321}">
                <p14:modId xmlns:p14="http://schemas.microsoft.com/office/powerpoint/2010/main" val="347053227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9212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4BF5-157A-4673-AD02-23B1124F0F33}"/>
              </a:ext>
            </a:extLst>
          </p:cNvPr>
          <p:cNvSpPr>
            <a:spLocks noGrp="1"/>
          </p:cNvSpPr>
          <p:nvPr>
            <p:ph type="title"/>
          </p:nvPr>
        </p:nvSpPr>
        <p:spPr/>
        <p:txBody>
          <a:bodyPr/>
          <a:lstStyle/>
          <a:p>
            <a:endParaRPr lang="en-IN"/>
          </a:p>
        </p:txBody>
      </p:sp>
      <p:graphicFrame>
        <p:nvGraphicFramePr>
          <p:cNvPr id="6" name="Content Placeholder 5">
            <a:extLst>
              <a:ext uri="{FF2B5EF4-FFF2-40B4-BE49-F238E27FC236}">
                <a16:creationId xmlns:a16="http://schemas.microsoft.com/office/drawing/2014/main" id="{CA93FD39-7E6C-4047-A8FC-3A042E301E91}"/>
              </a:ext>
            </a:extLst>
          </p:cNvPr>
          <p:cNvGraphicFramePr>
            <a:graphicFrameLocks noGrp="1"/>
          </p:cNvGraphicFramePr>
          <p:nvPr>
            <p:ph idx="1"/>
            <p:extLst>
              <p:ext uri="{D42A27DB-BD31-4B8C-83A1-F6EECF244321}">
                <p14:modId xmlns:p14="http://schemas.microsoft.com/office/powerpoint/2010/main" val="281845361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2491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2">
            <a:extLst>
              <a:ext uri="{FF2B5EF4-FFF2-40B4-BE49-F238E27FC236}">
                <a16:creationId xmlns:a16="http://schemas.microsoft.com/office/drawing/2014/main" id="{0549372C-0458-4141-B7F6-01A81E2A7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633445" y="640082"/>
            <a:ext cx="6556604" cy="3260246"/>
          </a:xfrm>
          <a:prstGeom prst="rect">
            <a:avLst/>
          </a:prstGeom>
          <a:noFill/>
        </p:spPr>
        <p:txBody>
          <a:bodyPr vert="horz" lIns="91440" tIns="45720" rIns="91440" bIns="45720" rtlCol="0" anchor="b">
            <a:normAutofit/>
          </a:bodyPr>
          <a:lstStyle/>
          <a:p>
            <a:pPr algn="ctr">
              <a:lnSpc>
                <a:spcPct val="90000"/>
              </a:lnSpc>
              <a:spcBef>
                <a:spcPct val="0"/>
              </a:spcBef>
              <a:spcAft>
                <a:spcPts val="600"/>
              </a:spcAft>
            </a:pPr>
            <a:r>
              <a:rPr lang="en-US" sz="5200" dirty="0">
                <a:ln w="0"/>
                <a:effectLst>
                  <a:outerShdw blurRad="38100" dist="25400" dir="5400000" algn="ctr" rotWithShape="0">
                    <a:srgbClr val="6E747A">
                      <a:alpha val="43000"/>
                    </a:srgbClr>
                  </a:outerShdw>
                </a:effectLst>
                <a:latin typeface="+mj-lt"/>
                <a:ea typeface="+mj-ea"/>
                <a:cs typeface="+mj-cs"/>
              </a:rPr>
              <a:t>PowerPoint</a:t>
            </a:r>
          </a:p>
          <a:p>
            <a:pPr algn="ctr">
              <a:lnSpc>
                <a:spcPct val="90000"/>
              </a:lnSpc>
              <a:spcBef>
                <a:spcPct val="0"/>
              </a:spcBef>
              <a:spcAft>
                <a:spcPts val="600"/>
              </a:spcAft>
            </a:pPr>
            <a:r>
              <a:rPr lang="en-US" sz="5200" dirty="0">
                <a:ln w="0"/>
                <a:effectLst>
                  <a:outerShdw blurRad="38100" dist="25400" dir="5400000" algn="ctr" rotWithShape="0">
                    <a:srgbClr val="6E747A">
                      <a:alpha val="43000"/>
                    </a:srgbClr>
                  </a:outerShdw>
                </a:effectLst>
                <a:latin typeface="+mj-lt"/>
                <a:ea typeface="+mj-ea"/>
                <a:cs typeface="+mj-cs"/>
              </a:rPr>
              <a:t>Design Ideas</a:t>
            </a:r>
          </a:p>
        </p:txBody>
      </p:sp>
      <p:pic>
        <p:nvPicPr>
          <p:cNvPr id="4" name="Picture 3">
            <a:extLst>
              <a:ext uri="{FF2B5EF4-FFF2-40B4-BE49-F238E27FC236}">
                <a16:creationId xmlns:a16="http://schemas.microsoft.com/office/drawing/2014/main" id="{F52ABF25-B6B6-425C-A657-5D2535222BA5}"/>
              </a:ext>
            </a:extLst>
          </p:cNvPr>
          <p:cNvPicPr>
            <a:picLocks noChangeAspect="1"/>
          </p:cNvPicPr>
          <p:nvPr/>
        </p:nvPicPr>
        <p:blipFill rotWithShape="1">
          <a:blip r:embed="rId3"/>
          <a:srcRect t="16052" r="-2" b="12952"/>
          <a:stretch/>
        </p:blipFill>
        <p:spPr>
          <a:xfrm>
            <a:off x="7547285" y="557189"/>
            <a:ext cx="4004634" cy="5743609"/>
          </a:xfrm>
          <a:prstGeom prst="rect">
            <a:avLst/>
          </a:prstGeom>
        </p:spPr>
      </p:pic>
    </p:spTree>
    <p:extLst>
      <p:ext uri="{BB962C8B-B14F-4D97-AF65-F5344CB8AC3E}">
        <p14:creationId xmlns:p14="http://schemas.microsoft.com/office/powerpoint/2010/main" val="48788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86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id="{E5CB8DC0-F58A-42FF-B31E-641364BE3101}"/>
              </a:ext>
            </a:extLst>
          </p:cNvPr>
          <p:cNvPicPr>
            <a:picLocks noChangeAspect="1"/>
          </p:cNvPicPr>
          <p:nvPr/>
        </p:nvPicPr>
        <p:blipFill rotWithShape="1">
          <a:blip r:embed="rId2"/>
          <a:srcRect l="26530" t="9091" r="2801" b="1"/>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Basic things to know for Storytelling</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7321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val="348001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91378" y="320675"/>
            <a:ext cx="11407487" cy="1325563"/>
          </a:xfrm>
        </p:spPr>
        <p:txBody>
          <a:bodyPr>
            <a:normAutofit/>
          </a:bodyPr>
          <a:lstStyle/>
          <a:p>
            <a:r>
              <a:rPr lang="en-US" sz="5400" dirty="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365741369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767351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2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C3E0DB-B027-443F-903B-D58D8B17C68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To be a good </a:t>
            </a:r>
            <a:r>
              <a:rPr lang="en-US" sz="6100" i="1" kern="1200" dirty="0">
                <a:solidFill>
                  <a:schemeClr val="tx1"/>
                </a:solidFill>
                <a:latin typeface="+mj-lt"/>
                <a:ea typeface="+mj-ea"/>
                <a:cs typeface="+mj-cs"/>
              </a:rPr>
              <a:t>learner</a:t>
            </a:r>
            <a:r>
              <a:rPr lang="en-US" sz="6100" kern="1200" dirty="0">
                <a:solidFill>
                  <a:schemeClr val="tx1"/>
                </a:solidFill>
                <a:latin typeface="+mj-lt"/>
                <a:ea typeface="+mj-ea"/>
                <a:cs typeface="+mj-cs"/>
              </a:rPr>
              <a:t>, what is the most important </a:t>
            </a:r>
            <a:br>
              <a:rPr lang="en-US" sz="6100" kern="1200" dirty="0">
                <a:solidFill>
                  <a:schemeClr val="tx1"/>
                </a:solidFill>
                <a:latin typeface="+mj-lt"/>
                <a:ea typeface="+mj-ea"/>
                <a:cs typeface="+mj-cs"/>
              </a:rPr>
            </a:br>
            <a:r>
              <a:rPr lang="en-US" sz="6100" b="1" kern="1200" dirty="0">
                <a:solidFill>
                  <a:schemeClr val="tx1"/>
                </a:solidFill>
                <a:latin typeface="+mj-lt"/>
                <a:ea typeface="+mj-ea"/>
                <a:cs typeface="+mj-cs"/>
              </a:rPr>
              <a:t>SKILL</a:t>
            </a:r>
            <a:r>
              <a:rPr lang="en-US" sz="6100" kern="1200" dirty="0">
                <a:solidFill>
                  <a:schemeClr val="tx1"/>
                </a:solidFill>
                <a:latin typeface="+mj-lt"/>
                <a:ea typeface="+mj-ea"/>
                <a:cs typeface="+mj-cs"/>
              </a:rPr>
              <a:t> required?</a:t>
            </a:r>
          </a:p>
        </p:txBody>
      </p:sp>
      <p:sp>
        <p:nvSpPr>
          <p:cNvPr id="33" name="Rectangle 3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82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ABDFC-DECA-439A-8AB3-C38ADBBA41F8}"/>
              </a:ext>
            </a:extLst>
          </p:cNvPr>
          <p:cNvSpPr>
            <a:spLocks noGrp="1"/>
          </p:cNvSpPr>
          <p:nvPr>
            <p:ph type="title"/>
          </p:nvPr>
        </p:nvSpPr>
        <p:spPr>
          <a:xfrm>
            <a:off x="4754054" y="3608970"/>
            <a:ext cx="6589707" cy="1188912"/>
          </a:xfrm>
        </p:spPr>
        <p:txBody>
          <a:bodyPr vert="horz" lIns="91440" tIns="45720" rIns="91440" bIns="45720" rtlCol="0" anchor="b">
            <a:normAutofit/>
          </a:bodyPr>
          <a:lstStyle/>
          <a:p>
            <a:pPr algn="r"/>
            <a:r>
              <a:rPr lang="en-US" sz="3800" kern="1200" dirty="0">
                <a:solidFill>
                  <a:srgbClr val="FFFFFF"/>
                </a:solidFill>
                <a:latin typeface="+mj-lt"/>
                <a:ea typeface="+mj-ea"/>
                <a:cs typeface="+mj-cs"/>
              </a:rPr>
              <a:t>COVID-19 dashboard using Microsoft Power BI</a:t>
            </a:r>
          </a:p>
        </p:txBody>
      </p:sp>
      <p:cxnSp>
        <p:nvCxnSpPr>
          <p:cNvPr id="33"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
            <a:extLst>
              <a:ext uri="{FF2B5EF4-FFF2-40B4-BE49-F238E27FC236}">
                <a16:creationId xmlns:a16="http://schemas.microsoft.com/office/drawing/2014/main" id="{509ABDFC-DECA-439A-8AB3-C38ADBBA41F8}"/>
              </a:ext>
            </a:extLst>
          </p:cNvPr>
          <p:cNvSpPr txBox="1">
            <a:spLocks/>
          </p:cNvSpPr>
          <p:nvPr/>
        </p:nvSpPr>
        <p:spPr>
          <a:xfrm>
            <a:off x="1941883" y="1025048"/>
            <a:ext cx="1548627" cy="971550"/>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mj-lt"/>
                <a:ea typeface="+mj-ea"/>
                <a:cs typeface="+mj-cs"/>
              </a:rPr>
              <a:t>Demo</a:t>
            </a:r>
          </a:p>
        </p:txBody>
      </p:sp>
    </p:spTree>
    <p:extLst>
      <p:ext uri="{BB962C8B-B14F-4D97-AF65-F5344CB8AC3E}">
        <p14:creationId xmlns:p14="http://schemas.microsoft.com/office/powerpoint/2010/main" val="338004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1115568" y="548640"/>
            <a:ext cx="10168128" cy="1179576"/>
          </a:xfrm>
        </p:spPr>
        <p:txBody>
          <a:bodyPr>
            <a:normAutofit/>
          </a:bodyPr>
          <a:lstStyle/>
          <a:p>
            <a:r>
              <a:rPr lang="en-US" sz="4000"/>
              <a:t>A Storytelling Dashboard…</a:t>
            </a:r>
          </a:p>
        </p:txBody>
      </p:sp>
      <p:sp>
        <p:nvSpPr>
          <p:cNvPr id="24"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Content Placeholder 12">
            <a:extLst>
              <a:ext uri="{FF2B5EF4-FFF2-40B4-BE49-F238E27FC236}">
                <a16:creationId xmlns:a16="http://schemas.microsoft.com/office/drawing/2014/main" id="{44A14A14-5279-4D9B-B9F1-D83C3F98745E}"/>
              </a:ext>
            </a:extLst>
          </p:cNvPr>
          <p:cNvSpPr>
            <a:spLocks noGrp="1"/>
          </p:cNvSpPr>
          <p:nvPr>
            <p:ph idx="1"/>
          </p:nvPr>
        </p:nvSpPr>
        <p:spPr>
          <a:xfrm>
            <a:off x="1115568" y="2481943"/>
            <a:ext cx="10168128" cy="3695020"/>
          </a:xfrm>
        </p:spPr>
        <p:txBody>
          <a:bodyPr>
            <a:normAutofit/>
          </a:bodyPr>
          <a:lstStyle/>
          <a:p>
            <a:r>
              <a:rPr lang="en-US" sz="2200" b="1" dirty="0"/>
              <a:t>C</a:t>
            </a:r>
            <a:r>
              <a:rPr lang="en-US" sz="2200" dirty="0"/>
              <a:t>an communicate the insights, such that anyone can understand the context.</a:t>
            </a:r>
          </a:p>
          <a:p>
            <a:endParaRPr lang="en-US" sz="2200" dirty="0"/>
          </a:p>
          <a:p>
            <a:r>
              <a:rPr lang="en-US" sz="2200" b="1" dirty="0"/>
              <a:t>N</a:t>
            </a:r>
            <a:r>
              <a:rPr lang="en-US" sz="2200" dirty="0"/>
              <a:t>ext version of prepared dashboard that addresses one major question alone. </a:t>
            </a:r>
          </a:p>
          <a:p>
            <a:endParaRPr lang="en-US" sz="2200" dirty="0"/>
          </a:p>
          <a:p>
            <a:r>
              <a:rPr lang="en-US" sz="2200" b="1" dirty="0"/>
              <a:t>P</a:t>
            </a:r>
            <a:r>
              <a:rPr lang="en-US" sz="2200" dirty="0"/>
              <a:t>ersonalized to one or a set of target audience for whom the mentioned insights are very essential.</a:t>
            </a:r>
          </a:p>
          <a:p>
            <a:endParaRPr lang="en-US" sz="2200" dirty="0"/>
          </a:p>
          <a:p>
            <a:pPr marL="0" indent="0">
              <a:buNone/>
            </a:pPr>
            <a:endParaRPr lang="en-US" sz="2200" dirty="0"/>
          </a:p>
        </p:txBody>
      </p:sp>
    </p:spTree>
    <p:extLst>
      <p:ext uri="{BB962C8B-B14F-4D97-AF65-F5344CB8AC3E}">
        <p14:creationId xmlns:p14="http://schemas.microsoft.com/office/powerpoint/2010/main" val="42826650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IN" sz="3600" dirty="0"/>
              <a:t>Understandable by everyone</a:t>
            </a:r>
            <a:endParaRPr lang="en-US" sz="3600" kern="1200" dirty="0">
              <a:latin typeface="+mj-lt"/>
              <a:ea typeface="+mj-ea"/>
              <a:cs typeface="+mj-cs"/>
            </a:endParaRPr>
          </a:p>
        </p:txBody>
      </p:sp>
      <p:sp>
        <p:nvSpPr>
          <p:cNvPr id="193" name="Rectangle 19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A screenshot of a cell phone&#10;&#10;Description automatically generated">
            <a:extLst>
              <a:ext uri="{FF2B5EF4-FFF2-40B4-BE49-F238E27FC236}">
                <a16:creationId xmlns:a16="http://schemas.microsoft.com/office/drawing/2014/main" id="{BD90EC0E-0800-4867-B1EB-13E6925586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636" b="-2"/>
          <a:stretch/>
        </p:blipFill>
        <p:spPr bwMode="auto">
          <a:xfrm>
            <a:off x="429768" y="1721922"/>
            <a:ext cx="6704891" cy="4520559"/>
          </a:xfrm>
          <a:prstGeom prst="rect">
            <a:avLst/>
          </a:prstGeom>
          <a:noFill/>
          <a:extLst>
            <a:ext uri="{909E8E84-426E-40DD-AFC4-6F175D3DCCD1}">
              <a14:hiddenFill xmlns:a14="http://schemas.microsoft.com/office/drawing/2010/main">
                <a:solidFill>
                  <a:srgbClr val="FFFFFF"/>
                </a:solidFill>
              </a14:hiddenFill>
            </a:ext>
          </a:extLst>
        </p:spPr>
      </p:pic>
      <p:sp useBgFill="1">
        <p:nvSpPr>
          <p:cNvPr id="194" name="Rectangle 19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r>
              <a:rPr lang="en-US" sz="1600" dirty="0"/>
              <a:t>One </a:t>
            </a:r>
            <a:r>
              <a:rPr lang="en-US" sz="1600" b="1" dirty="0">
                <a:hlinkClick r:id="rId4"/>
              </a:rPr>
              <a:t>Student Performance Analysis Dashboard</a:t>
            </a:r>
            <a:r>
              <a:rPr lang="en-US" sz="1600" dirty="0">
                <a:hlinkClick r:id="rId4"/>
              </a:rPr>
              <a:t> </a:t>
            </a:r>
            <a:r>
              <a:rPr lang="en-US" sz="1600" dirty="0"/>
              <a:t>for entire college;</a:t>
            </a:r>
          </a:p>
          <a:p>
            <a:pPr lvl="1">
              <a:buFontTx/>
              <a:buChar char="-"/>
            </a:pPr>
            <a:r>
              <a:rPr lang="en-US" sz="1600" i="1" dirty="0"/>
              <a:t>Principal/Secretary</a:t>
            </a:r>
            <a:r>
              <a:rPr lang="en-US" sz="1600" dirty="0"/>
              <a:t> – All departments.</a:t>
            </a:r>
          </a:p>
          <a:p>
            <a:pPr lvl="1">
              <a:buFontTx/>
              <a:buChar char="-"/>
            </a:pPr>
            <a:r>
              <a:rPr lang="en-US" sz="1600" i="1" dirty="0"/>
              <a:t>Department head</a:t>
            </a:r>
            <a:r>
              <a:rPr lang="en-US" sz="1600" dirty="0"/>
              <a:t> – Specific department.</a:t>
            </a:r>
          </a:p>
          <a:p>
            <a:pPr lvl="1">
              <a:buFontTx/>
              <a:buChar char="-"/>
            </a:pPr>
            <a:r>
              <a:rPr lang="en-US" sz="1600" i="1" dirty="0"/>
              <a:t>Class Tutors</a:t>
            </a:r>
            <a:r>
              <a:rPr lang="en-US" sz="1600" dirty="0"/>
              <a:t> – Specific class.</a:t>
            </a:r>
          </a:p>
          <a:p>
            <a:endParaRPr lang="en-US" sz="1600" dirty="0"/>
          </a:p>
          <a:p>
            <a:r>
              <a:rPr lang="en-US" sz="1600" dirty="0"/>
              <a:t>So the dashboards should be filled-up with visuals understandable for all levels of people.</a:t>
            </a:r>
          </a:p>
          <a:p>
            <a:pPr lvl="1"/>
            <a:endParaRPr lang="en-US" sz="1600" dirty="0"/>
          </a:p>
          <a:p>
            <a:pPr lvl="1"/>
            <a:endParaRPr lang="en-US" sz="1600" dirty="0"/>
          </a:p>
          <a:p>
            <a:pPr lvl="1"/>
            <a:endParaRPr lang="en-US" sz="1600" dirty="0"/>
          </a:p>
          <a:p>
            <a:endParaRPr lang="en-US" sz="1600" dirty="0"/>
          </a:p>
        </p:txBody>
      </p:sp>
    </p:spTree>
    <p:extLst>
      <p:ext uri="{BB962C8B-B14F-4D97-AF65-F5344CB8AC3E}">
        <p14:creationId xmlns:p14="http://schemas.microsoft.com/office/powerpoint/2010/main" val="885118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DB5B7-7B12-43C4-A117-7D8B328FF769}"/>
              </a:ext>
            </a:extLst>
          </p:cNvPr>
          <p:cNvSpPr>
            <a:spLocks noGrp="1"/>
          </p:cNvSpPr>
          <p:nvPr>
            <p:ph type="title"/>
          </p:nvPr>
        </p:nvSpPr>
        <p:spPr>
          <a:xfrm>
            <a:off x="838200" y="585216"/>
            <a:ext cx="10515600" cy="1325563"/>
          </a:xfrm>
        </p:spPr>
        <p:txBody>
          <a:bodyPr>
            <a:normAutofit/>
          </a:bodyPr>
          <a:lstStyle/>
          <a:p>
            <a:r>
              <a:rPr lang="en-IN">
                <a:solidFill>
                  <a:schemeClr val="bg1"/>
                </a:solidFill>
              </a:rPr>
              <a:t>1 specific question</a:t>
            </a:r>
          </a:p>
        </p:txBody>
      </p:sp>
      <p:pic>
        <p:nvPicPr>
          <p:cNvPr id="5" name="Picture 4">
            <a:extLst>
              <a:ext uri="{FF2B5EF4-FFF2-40B4-BE49-F238E27FC236}">
                <a16:creationId xmlns:a16="http://schemas.microsoft.com/office/drawing/2014/main" id="{2A134351-3A56-4103-8C3E-3FC8E5809B72}"/>
              </a:ext>
            </a:extLst>
          </p:cNvPr>
          <p:cNvPicPr>
            <a:picLocks noChangeAspect="1"/>
          </p:cNvPicPr>
          <p:nvPr/>
        </p:nvPicPr>
        <p:blipFill rotWithShape="1">
          <a:blip r:embed="rId2"/>
          <a:srcRect l="6039" r="9624" b="1"/>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9A6E124D-8F30-4632-9CB5-E34BAF943C48}"/>
              </a:ext>
            </a:extLst>
          </p:cNvPr>
          <p:cNvSpPr>
            <a:spLocks noGrp="1"/>
          </p:cNvSpPr>
          <p:nvPr>
            <p:ph idx="1"/>
          </p:nvPr>
        </p:nvSpPr>
        <p:spPr>
          <a:xfrm>
            <a:off x="7546848" y="2516777"/>
            <a:ext cx="3803904" cy="3660185"/>
          </a:xfrm>
        </p:spPr>
        <p:txBody>
          <a:bodyPr anchor="ctr">
            <a:normAutofit/>
          </a:bodyPr>
          <a:lstStyle/>
          <a:p>
            <a:r>
              <a:rPr lang="en-IN" sz="2200">
                <a:hlinkClick r:id="rId3"/>
              </a:rPr>
              <a:t>https://coronavirus.jhu.edu/data#charts</a:t>
            </a:r>
            <a:endParaRPr lang="en-IN" sz="2200"/>
          </a:p>
          <a:p>
            <a:endParaRPr lang="en-IN" sz="2200"/>
          </a:p>
        </p:txBody>
      </p:sp>
    </p:spTree>
    <p:extLst>
      <p:ext uri="{BB962C8B-B14F-4D97-AF65-F5344CB8AC3E}">
        <p14:creationId xmlns:p14="http://schemas.microsoft.com/office/powerpoint/2010/main" val="1016638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a:solidFill>
                  <a:schemeClr val="tx2"/>
                </a:solidFill>
                <a:latin typeface="+mj-lt"/>
                <a:ea typeface="+mj-ea"/>
                <a:cs typeface="+mj-cs"/>
              </a:rPr>
              <a:t>“Tension” to Resolution</a:t>
            </a:r>
          </a:p>
        </p:txBody>
      </p:sp>
    </p:spTree>
    <p:extLst>
      <p:ext uri="{BB962C8B-B14F-4D97-AF65-F5344CB8AC3E}">
        <p14:creationId xmlns:p14="http://schemas.microsoft.com/office/powerpoint/2010/main" val="1482479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C574-23B7-492B-B1E2-00C91DA63E5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Positioning the KPIs</a:t>
            </a:r>
          </a:p>
        </p:txBody>
      </p:sp>
      <p:pic>
        <p:nvPicPr>
          <p:cNvPr id="5" name="Content Placeholder 4">
            <a:extLst>
              <a:ext uri="{FF2B5EF4-FFF2-40B4-BE49-F238E27FC236}">
                <a16:creationId xmlns:a16="http://schemas.microsoft.com/office/drawing/2014/main" id="{A4D11642-DB2B-4AD1-92DC-C60404FC7F80}"/>
              </a:ext>
            </a:extLst>
          </p:cNvPr>
          <p:cNvPicPr>
            <a:picLocks noChangeAspect="1"/>
          </p:cNvPicPr>
          <p:nvPr/>
        </p:nvPicPr>
        <p:blipFill rotWithShape="1">
          <a:blip r:embed="rId3">
            <a:extLst>
              <a:ext uri="{28A0092B-C50C-407E-A947-70E740481C1C}">
                <a14:useLocalDpi xmlns:a14="http://schemas.microsoft.com/office/drawing/2010/main" val="0"/>
              </a:ext>
            </a:extLst>
          </a:blip>
          <a:srcRect t="1844" r="-4" b="19387"/>
          <a:stretch/>
        </p:blipFill>
        <p:spPr>
          <a:xfrm>
            <a:off x="828675" y="1825626"/>
            <a:ext cx="10525125" cy="4351338"/>
          </a:xfrm>
          <a:prstGeom prst="rect">
            <a:avLst/>
          </a:prstGeom>
        </p:spPr>
      </p:pic>
    </p:spTree>
    <p:extLst>
      <p:ext uri="{BB962C8B-B14F-4D97-AF65-F5344CB8AC3E}">
        <p14:creationId xmlns:p14="http://schemas.microsoft.com/office/powerpoint/2010/main" val="31453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D26A1E-C25D-42BF-A775-192B85149A05}"/>
              </a:ext>
            </a:extLst>
          </p:cNvPr>
          <p:cNvSpPr>
            <a:spLocks noGrp="1"/>
          </p:cNvSpPr>
          <p:nvPr>
            <p:ph type="title"/>
          </p:nvPr>
        </p:nvSpPr>
        <p:spPr>
          <a:xfrm>
            <a:off x="1046746" y="641850"/>
            <a:ext cx="3611880" cy="1535865"/>
          </a:xfrm>
        </p:spPr>
        <p:txBody>
          <a:bodyPr>
            <a:normAutofit/>
          </a:bodyPr>
          <a:lstStyle/>
          <a:p>
            <a:r>
              <a:rPr lang="en-IN" sz="3200"/>
              <a:t>Hospital resources – IHME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9921ED-EA7D-4F8E-AA35-5DAD8E0ED554}"/>
              </a:ext>
            </a:extLst>
          </p:cNvPr>
          <p:cNvSpPr>
            <a:spLocks noGrp="1"/>
          </p:cNvSpPr>
          <p:nvPr>
            <p:ph idx="1"/>
          </p:nvPr>
        </p:nvSpPr>
        <p:spPr>
          <a:xfrm>
            <a:off x="5300640" y="641850"/>
            <a:ext cx="6053160" cy="1535865"/>
          </a:xfrm>
        </p:spPr>
        <p:txBody>
          <a:bodyPr anchor="ctr">
            <a:normAutofit/>
          </a:bodyPr>
          <a:lstStyle/>
          <a:p>
            <a:r>
              <a:rPr lang="en-IN" sz="1800">
                <a:hlinkClick r:id="rId2"/>
              </a:rPr>
              <a:t>https://covid19.healthdata.org/united-states-of-america</a:t>
            </a:r>
            <a:endParaRPr lang="en-IN" sz="1800"/>
          </a:p>
          <a:p>
            <a:endParaRPr lang="en-IN" sz="1800"/>
          </a:p>
        </p:txBody>
      </p:sp>
      <p:pic>
        <p:nvPicPr>
          <p:cNvPr id="4" name="Picture 3" descr="A close up of a map&#10;&#10;Description automatically generated">
            <a:extLst>
              <a:ext uri="{FF2B5EF4-FFF2-40B4-BE49-F238E27FC236}">
                <a16:creationId xmlns:a16="http://schemas.microsoft.com/office/drawing/2014/main" id="{68600D13-571F-431A-90E9-56C9C567F0C3}"/>
              </a:ext>
            </a:extLst>
          </p:cNvPr>
          <p:cNvPicPr>
            <a:picLocks noChangeAspect="1"/>
          </p:cNvPicPr>
          <p:nvPr/>
        </p:nvPicPr>
        <p:blipFill rotWithShape="1">
          <a:blip r:embed="rId3"/>
          <a:srcRect t="17877" r="1" b="1"/>
          <a:stretch/>
        </p:blipFill>
        <p:spPr>
          <a:xfrm>
            <a:off x="554416" y="2731167"/>
            <a:ext cx="11167447" cy="3484983"/>
          </a:xfrm>
          <a:prstGeom prst="rect">
            <a:avLst/>
          </a:prstGeom>
        </p:spPr>
      </p:pic>
    </p:spTree>
    <p:extLst>
      <p:ext uri="{BB962C8B-B14F-4D97-AF65-F5344CB8AC3E}">
        <p14:creationId xmlns:p14="http://schemas.microsoft.com/office/powerpoint/2010/main" val="113359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creenshot&#10;&#10;Description automatically generated">
            <a:extLst>
              <a:ext uri="{FF2B5EF4-FFF2-40B4-BE49-F238E27FC236}">
                <a16:creationId xmlns:a16="http://schemas.microsoft.com/office/drawing/2014/main" id="{F9EF862A-5F93-4436-8787-67609C8B40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81"/>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072634-36B2-4753-ADCC-45CCADD766F6}"/>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3700"/>
              <a:t>Not just a visual. Should be a right one.</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cxnSp>
        <p:nvCxnSpPr>
          <p:cNvPr id="7" name="Straight Arrow Connector 6">
            <a:extLst>
              <a:ext uri="{FF2B5EF4-FFF2-40B4-BE49-F238E27FC236}">
                <a16:creationId xmlns:a16="http://schemas.microsoft.com/office/drawing/2014/main" id="{04700B39-C15B-4F66-9762-EB4188C7051A}"/>
              </a:ext>
            </a:extLst>
          </p:cNvPr>
          <p:cNvCxnSpPr>
            <a:cxnSpLocks/>
          </p:cNvCxnSpPr>
          <p:nvPr/>
        </p:nvCxnSpPr>
        <p:spPr>
          <a:xfrm flipH="1">
            <a:off x="5042264" y="2338251"/>
            <a:ext cx="1053736" cy="679269"/>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099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621792" y="1161288"/>
            <a:ext cx="3602736" cy="4526280"/>
          </a:xfrm>
        </p:spPr>
        <p:txBody>
          <a:bodyPr>
            <a:normAutofit/>
          </a:bodyPr>
          <a:lstStyle/>
          <a:p>
            <a:r>
              <a:rPr lang="en-IN" sz="4000"/>
              <a:t>Can you Answer?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US" sz="2000"/>
              <a:t>Which one of the following is a Measure?</a:t>
            </a:r>
          </a:p>
          <a:p>
            <a:pPr marL="457200" indent="-457200">
              <a:buAutoNum type="arabicPeriod"/>
            </a:pPr>
            <a:r>
              <a:rPr lang="en-US" sz="2000"/>
              <a:t>Sales Revenue</a:t>
            </a:r>
          </a:p>
          <a:p>
            <a:pPr marL="457200" indent="-457200">
              <a:buAutoNum type="arabicPeriod"/>
            </a:pPr>
            <a:r>
              <a:rPr lang="en-US" sz="2000"/>
              <a:t>Sales Region</a:t>
            </a:r>
          </a:p>
          <a:p>
            <a:pPr marL="457200" indent="-457200">
              <a:buAutoNum type="arabicPeriod"/>
            </a:pPr>
            <a:r>
              <a:rPr lang="en-US" sz="2000"/>
              <a:t>Sales Date</a:t>
            </a:r>
            <a:endParaRPr lang="en-IN" sz="2000"/>
          </a:p>
          <a:p>
            <a:pPr marL="0" indent="0">
              <a:buNone/>
            </a:pPr>
            <a:endParaRPr lang="en-IN" sz="2000"/>
          </a:p>
        </p:txBody>
      </p:sp>
    </p:spTree>
    <p:extLst>
      <p:ext uri="{BB962C8B-B14F-4D97-AF65-F5344CB8AC3E}">
        <p14:creationId xmlns:p14="http://schemas.microsoft.com/office/powerpoint/2010/main" val="1379873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621792" y="1161288"/>
            <a:ext cx="3602736" cy="4526280"/>
          </a:xfrm>
        </p:spPr>
        <p:txBody>
          <a:bodyPr>
            <a:normAutofit/>
          </a:bodyPr>
          <a:lstStyle/>
          <a:p>
            <a:r>
              <a:rPr lang="en-US" sz="4000"/>
              <a:t>Can you Answer?</a:t>
            </a:r>
            <a:endParaRPr lang="en-IN" sz="400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US" sz="2000"/>
              <a:t>Which one of the following is a dimension?</a:t>
            </a:r>
          </a:p>
          <a:p>
            <a:pPr marL="457200" indent="-457200">
              <a:buAutoNum type="arabicPeriod"/>
            </a:pPr>
            <a:r>
              <a:rPr lang="en-US" sz="2000"/>
              <a:t>Age of a person</a:t>
            </a:r>
          </a:p>
          <a:p>
            <a:pPr marL="457200" indent="-457200">
              <a:buAutoNum type="arabicPeriod"/>
            </a:pPr>
            <a:r>
              <a:rPr lang="en-US" sz="2000"/>
              <a:t>Salary of a person</a:t>
            </a:r>
          </a:p>
        </p:txBody>
      </p:sp>
    </p:spTree>
    <p:extLst>
      <p:ext uri="{BB962C8B-B14F-4D97-AF65-F5344CB8AC3E}">
        <p14:creationId xmlns:p14="http://schemas.microsoft.com/office/powerpoint/2010/main" val="348635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6544-48E5-43F4-B787-388E2D5C8FE7}"/>
              </a:ext>
            </a:extLst>
          </p:cNvPr>
          <p:cNvSpPr>
            <a:spLocks noGrp="1"/>
          </p:cNvSpPr>
          <p:nvPr>
            <p:ph type="title"/>
          </p:nvPr>
        </p:nvSpPr>
        <p:spPr>
          <a:xfrm>
            <a:off x="838200" y="365125"/>
            <a:ext cx="10515600" cy="1325563"/>
          </a:xfrm>
        </p:spPr>
        <p:txBody>
          <a:bodyPr>
            <a:normAutofit/>
          </a:bodyPr>
          <a:lstStyle/>
          <a:p>
            <a:r>
              <a:rPr lang="en-IN" dirty="0"/>
              <a:t>COMMUNICATION</a:t>
            </a:r>
          </a:p>
        </p:txBody>
      </p:sp>
      <p:pic>
        <p:nvPicPr>
          <p:cNvPr id="1026" name="Picture 2" descr="Types of Communication - ppt download">
            <a:extLst>
              <a:ext uri="{FF2B5EF4-FFF2-40B4-BE49-F238E27FC236}">
                <a16:creationId xmlns:a16="http://schemas.microsoft.com/office/drawing/2014/main" id="{11B8400B-B168-4309-892A-5394EAB072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23381" y="1825626"/>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888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reeform: Shape 9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7" name="Isosceles Triangle 10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device&#10;&#10;Description automatically generated">
            <a:extLst>
              <a:ext uri="{FF2B5EF4-FFF2-40B4-BE49-F238E27FC236}">
                <a16:creationId xmlns:a16="http://schemas.microsoft.com/office/drawing/2014/main" id="{C557E734-C8EC-428B-8CCE-81C2553E6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453" y="643467"/>
            <a:ext cx="6039094" cy="5571065"/>
          </a:xfrm>
          <a:prstGeom prst="rect">
            <a:avLst/>
          </a:prstGeom>
          <a:ln>
            <a:noFill/>
          </a:ln>
        </p:spPr>
      </p:pic>
      <p:sp>
        <p:nvSpPr>
          <p:cNvPr id="109" name="Isosceles Triangle 10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6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27EE0-F396-48C6-85CD-8BC6F394D9F2}"/>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Power BI (or) Tableau (or) Sisense (or) Qlik…….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12A882-DC1A-4703-8CA5-385EB25EDCED}"/>
              </a:ext>
            </a:extLst>
          </p:cNvPr>
          <p:cNvSpPr>
            <a:spLocks noGrp="1"/>
          </p:cNvSpPr>
          <p:nvPr>
            <p:ph idx="1"/>
          </p:nvPr>
        </p:nvSpPr>
        <p:spPr>
          <a:xfrm>
            <a:off x="4447308" y="591344"/>
            <a:ext cx="6906491" cy="5585619"/>
          </a:xfrm>
        </p:spPr>
        <p:txBody>
          <a:bodyPr anchor="ctr">
            <a:normAutofit/>
          </a:bodyPr>
          <a:lstStyle/>
          <a:p>
            <a:r>
              <a:rPr lang="en-IN" dirty="0"/>
              <a:t>A simple explanation would be,</a:t>
            </a:r>
          </a:p>
          <a:p>
            <a:pPr lvl="1"/>
            <a:r>
              <a:rPr lang="en-IN" dirty="0"/>
              <a:t>Any of these tools are like a </a:t>
            </a:r>
            <a:r>
              <a:rPr lang="en-IN" b="1" dirty="0"/>
              <a:t>Kitchen in our home</a:t>
            </a:r>
            <a:r>
              <a:rPr lang="en-IN" dirty="0"/>
              <a:t>.</a:t>
            </a:r>
          </a:p>
          <a:p>
            <a:pPr lvl="1"/>
            <a:r>
              <a:rPr lang="en-IN" dirty="0"/>
              <a:t>My mom is pretty familiar with the Kitchen in her home.</a:t>
            </a:r>
          </a:p>
          <a:p>
            <a:pPr lvl="1"/>
            <a:r>
              <a:rPr lang="en-IN" dirty="0"/>
              <a:t>If she comes to my home, she doesn’t wait for anyone to tell about Kitchen.</a:t>
            </a:r>
          </a:p>
          <a:p>
            <a:pPr lvl="1"/>
            <a:r>
              <a:rPr lang="en-IN" dirty="0"/>
              <a:t>She will adopt just like that knowing where the Gas Stove will be, The dishwashing space, Spices, Utensils etc. and start cooking!</a:t>
            </a:r>
          </a:p>
          <a:p>
            <a:pPr lvl="1"/>
            <a:r>
              <a:rPr lang="en-IN" dirty="0"/>
              <a:t>Similarly if you are well deep in one BI tool, then automatically your mind will start capturing where is the formatting properties reside, where to add new data source, how to publish and share it and so on.</a:t>
            </a:r>
          </a:p>
        </p:txBody>
      </p:sp>
    </p:spTree>
    <p:extLst>
      <p:ext uri="{BB962C8B-B14F-4D97-AF65-F5344CB8AC3E}">
        <p14:creationId xmlns:p14="http://schemas.microsoft.com/office/powerpoint/2010/main" val="2408959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7AC0AA-2538-472C-99FC-16A1E39E73D0}"/>
              </a:ext>
            </a:extLst>
          </p:cNvPr>
          <p:cNvSpPr>
            <a:spLocks noGrp="1"/>
          </p:cNvSpPr>
          <p:nvPr>
            <p:ph type="title"/>
          </p:nvPr>
        </p:nvSpPr>
        <p:spPr>
          <a:xfrm>
            <a:off x="1115568" y="548640"/>
            <a:ext cx="10168128" cy="1179576"/>
          </a:xfrm>
        </p:spPr>
        <p:txBody>
          <a:bodyPr>
            <a:normAutofit/>
          </a:bodyPr>
          <a:lstStyle/>
          <a:p>
            <a:r>
              <a:rPr lang="en-IN" sz="4000"/>
              <a:t>Power BI – How to get started?</a:t>
            </a:r>
          </a:p>
        </p:txBody>
      </p:sp>
      <p:sp>
        <p:nvSpPr>
          <p:cNvPr id="37" name="Rectangle 3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AF27DEF-5B43-4166-B668-B6A90F4FBA96}"/>
              </a:ext>
            </a:extLst>
          </p:cNvPr>
          <p:cNvSpPr>
            <a:spLocks noGrp="1"/>
          </p:cNvSpPr>
          <p:nvPr>
            <p:ph idx="1"/>
          </p:nvPr>
        </p:nvSpPr>
        <p:spPr>
          <a:xfrm>
            <a:off x="1115568" y="2481943"/>
            <a:ext cx="10168128" cy="3695020"/>
          </a:xfrm>
        </p:spPr>
        <p:txBody>
          <a:bodyPr>
            <a:normAutofit/>
          </a:bodyPr>
          <a:lstStyle/>
          <a:p>
            <a:r>
              <a:rPr lang="en-IN" sz="2200"/>
              <a:t>Just Hotmail not enough.</a:t>
            </a:r>
          </a:p>
          <a:p>
            <a:r>
              <a:rPr lang="en-IN" sz="2200"/>
              <a:t>To be a dashboard creator, you need Microsoft 365 subscription.</a:t>
            </a:r>
          </a:p>
          <a:p>
            <a:r>
              <a:rPr lang="en-IN" sz="2200"/>
              <a:t> 60-day free trial</a:t>
            </a:r>
          </a:p>
          <a:p>
            <a:r>
              <a:rPr lang="en-IN" sz="2200">
                <a:hlinkClick r:id="rId3"/>
              </a:rPr>
              <a:t>https://docs.microsoft.com/en-us/power-bi/fundamentals/service-self-service-signup-for-power-bi</a:t>
            </a:r>
            <a:endParaRPr lang="en-IN" sz="2200"/>
          </a:p>
          <a:p>
            <a:pPr marL="0" indent="0">
              <a:buNone/>
            </a:pPr>
            <a:endParaRPr lang="en-IN" sz="2200"/>
          </a:p>
        </p:txBody>
      </p:sp>
    </p:spTree>
    <p:extLst>
      <p:ext uri="{BB962C8B-B14F-4D97-AF65-F5344CB8AC3E}">
        <p14:creationId xmlns:p14="http://schemas.microsoft.com/office/powerpoint/2010/main" val="105318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7AC0AA-2538-472C-99FC-16A1E39E73D0}"/>
              </a:ext>
            </a:extLst>
          </p:cNvPr>
          <p:cNvSpPr>
            <a:spLocks noGrp="1"/>
          </p:cNvSpPr>
          <p:nvPr>
            <p:ph type="title"/>
          </p:nvPr>
        </p:nvSpPr>
        <p:spPr>
          <a:xfrm>
            <a:off x="1115568" y="548640"/>
            <a:ext cx="10168128" cy="1179576"/>
          </a:xfrm>
        </p:spPr>
        <p:txBody>
          <a:bodyPr>
            <a:normAutofit/>
          </a:bodyPr>
          <a:lstStyle/>
          <a:p>
            <a:r>
              <a:rPr lang="en-IN" sz="4000"/>
              <a:t>Power BI – Who can start to use?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AF27DEF-5B43-4166-B668-B6A90F4FBA96}"/>
              </a:ext>
            </a:extLst>
          </p:cNvPr>
          <p:cNvSpPr>
            <a:spLocks noGrp="1"/>
          </p:cNvSpPr>
          <p:nvPr>
            <p:ph idx="1"/>
          </p:nvPr>
        </p:nvSpPr>
        <p:spPr>
          <a:xfrm>
            <a:off x="1115568" y="2481943"/>
            <a:ext cx="10168128" cy="3695020"/>
          </a:xfrm>
        </p:spPr>
        <p:txBody>
          <a:bodyPr>
            <a:normAutofit/>
          </a:bodyPr>
          <a:lstStyle/>
          <a:p>
            <a:r>
              <a:rPr lang="en-US" sz="2200" dirty="0"/>
              <a:t>Student -&gt; want to enter into IT industry by learning a new technology?</a:t>
            </a:r>
          </a:p>
          <a:p>
            <a:r>
              <a:rPr lang="en-US" sz="2200" dirty="0"/>
              <a:t>Non-IT, you want to </a:t>
            </a:r>
            <a:r>
              <a:rPr lang="en-US" sz="2200" dirty="0" err="1"/>
              <a:t>enhace</a:t>
            </a:r>
            <a:r>
              <a:rPr lang="en-US" sz="2200" dirty="0"/>
              <a:t> your career in IT to upscale?</a:t>
            </a:r>
          </a:p>
          <a:p>
            <a:r>
              <a:rPr lang="en-US" sz="2200" dirty="0"/>
              <a:t>Doing a business, and you want to improve it by finding the hidden details of your data?</a:t>
            </a:r>
          </a:p>
          <a:p>
            <a:pPr marL="0" indent="0">
              <a:buNone/>
            </a:pPr>
            <a:endParaRPr lang="en-US" sz="2200" dirty="0"/>
          </a:p>
          <a:p>
            <a:pPr marL="0" indent="0">
              <a:buNone/>
            </a:pPr>
            <a:r>
              <a:rPr lang="en-US" sz="2200" dirty="0"/>
              <a:t>Of course if you are not falling under the list above, you can still learn </a:t>
            </a:r>
            <a:r>
              <a:rPr lang="en-US" sz="2200" b="1" dirty="0"/>
              <a:t>Power BI</a:t>
            </a:r>
            <a:r>
              <a:rPr lang="en-US" sz="2200" dirty="0"/>
              <a:t>.</a:t>
            </a:r>
            <a:endParaRPr lang="en-IN" sz="2200" dirty="0"/>
          </a:p>
        </p:txBody>
      </p:sp>
    </p:spTree>
    <p:extLst>
      <p:ext uri="{BB962C8B-B14F-4D97-AF65-F5344CB8AC3E}">
        <p14:creationId xmlns:p14="http://schemas.microsoft.com/office/powerpoint/2010/main" val="2910239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148573-2B1F-41CF-9CDA-EB4BD119440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a:solidFill>
                  <a:schemeClr val="tx1"/>
                </a:solidFill>
                <a:latin typeface="+mj-lt"/>
                <a:ea typeface="+mj-ea"/>
                <a:cs typeface="+mj-cs"/>
              </a:rPr>
              <a:t>Different forms Data visualization emerge as  Storytelling</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50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1F808-768A-41F7-8863-B525CEA68F5B}"/>
              </a:ext>
            </a:extLst>
          </p:cNvPr>
          <p:cNvSpPr>
            <a:spLocks noGrp="1"/>
          </p:cNvSpPr>
          <p:nvPr>
            <p:ph type="title"/>
          </p:nvPr>
        </p:nvSpPr>
        <p:spPr>
          <a:xfrm>
            <a:off x="860524" y="4081486"/>
            <a:ext cx="10464734" cy="1314159"/>
          </a:xfrm>
          <a:noFill/>
        </p:spPr>
        <p:txBody>
          <a:bodyPr vert="horz" lIns="91440" tIns="45720" rIns="91440" bIns="45720" rtlCol="0" anchor="b">
            <a:normAutofit/>
          </a:bodyPr>
          <a:lstStyle/>
          <a:p>
            <a:pPr algn="ctr"/>
            <a:r>
              <a:rPr lang="en-US" sz="5200"/>
              <a:t>Microsoft Visio Visual</a:t>
            </a:r>
          </a:p>
        </p:txBody>
      </p:sp>
      <p:pic>
        <p:nvPicPr>
          <p:cNvPr id="6" name="Picture 5" descr="A screenshot of a cell phone&#10;&#10;Description automatically generated">
            <a:extLst>
              <a:ext uri="{FF2B5EF4-FFF2-40B4-BE49-F238E27FC236}">
                <a16:creationId xmlns:a16="http://schemas.microsoft.com/office/drawing/2014/main" id="{413657A6-D523-4B51-914C-89CE19D6C042}"/>
              </a:ext>
            </a:extLst>
          </p:cNvPr>
          <p:cNvPicPr>
            <a:picLocks noChangeAspect="1"/>
          </p:cNvPicPr>
          <p:nvPr/>
        </p:nvPicPr>
        <p:blipFill rotWithShape="1">
          <a:blip r:embed="rId3">
            <a:extLst>
              <a:ext uri="{28A0092B-C50C-407E-A947-70E740481C1C}">
                <a14:useLocalDpi xmlns:a14="http://schemas.microsoft.com/office/drawing/2010/main" val="0"/>
              </a:ext>
            </a:extLst>
          </a:blip>
          <a:srcRect t="1092" r="-2" b="973"/>
          <a:stretch/>
        </p:blipFill>
        <p:spPr>
          <a:xfrm>
            <a:off x="2733778" y="166651"/>
            <a:ext cx="6777732" cy="3733675"/>
          </a:xfrm>
          <a:prstGeom prst="rect">
            <a:avLst/>
          </a:prstGeom>
          <a:effectLst/>
        </p:spPr>
      </p:pic>
    </p:spTree>
    <p:extLst>
      <p:ext uri="{BB962C8B-B14F-4D97-AF65-F5344CB8AC3E}">
        <p14:creationId xmlns:p14="http://schemas.microsoft.com/office/powerpoint/2010/main" val="30392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81F808-768A-41F7-8863-B525CEA68F5B}"/>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Infographics</a:t>
            </a:r>
          </a:p>
        </p:txBody>
      </p:sp>
      <p:sp>
        <p:nvSpPr>
          <p:cNvPr id="23" name="Rectangle 2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FA60205F-9670-4780-A7D0-85610E1E4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606" y="2091095"/>
            <a:ext cx="4404439" cy="4206240"/>
          </a:xfrm>
          <a:prstGeom prst="rect">
            <a:avLst/>
          </a:prstGeom>
        </p:spPr>
      </p:pic>
      <p:pic>
        <p:nvPicPr>
          <p:cNvPr id="5" name="Picture 4">
            <a:extLst>
              <a:ext uri="{FF2B5EF4-FFF2-40B4-BE49-F238E27FC236}">
                <a16:creationId xmlns:a16="http://schemas.microsoft.com/office/drawing/2014/main" id="{18564DD0-0682-484C-B29E-03256006055F}"/>
              </a:ext>
            </a:extLst>
          </p:cNvPr>
          <p:cNvPicPr>
            <a:picLocks noChangeAspect="1"/>
          </p:cNvPicPr>
          <p:nvPr/>
        </p:nvPicPr>
        <p:blipFill>
          <a:blip r:embed="rId4"/>
          <a:stretch>
            <a:fillRect/>
          </a:stretch>
        </p:blipFill>
        <p:spPr>
          <a:xfrm>
            <a:off x="6211408" y="2675161"/>
            <a:ext cx="5431536" cy="3028080"/>
          </a:xfrm>
          <a:prstGeom prst="rect">
            <a:avLst/>
          </a:prstGeom>
        </p:spPr>
      </p:pic>
    </p:spTree>
    <p:extLst>
      <p:ext uri="{BB962C8B-B14F-4D97-AF65-F5344CB8AC3E}">
        <p14:creationId xmlns:p14="http://schemas.microsoft.com/office/powerpoint/2010/main" val="1223284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9604160-08DB-43D8-8D62-497AD272598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476250"/>
            <a:ext cx="8667750" cy="590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280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B72BF-7794-48B8-A245-521EE971250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Animated visuals</a:t>
            </a:r>
          </a:p>
        </p:txBody>
      </p:sp>
      <p:pic>
        <p:nvPicPr>
          <p:cNvPr id="4" name="Picture 3" descr="A close up of a screen&#10;&#10;Description automatically generated">
            <a:extLst>
              <a:ext uri="{FF2B5EF4-FFF2-40B4-BE49-F238E27FC236}">
                <a16:creationId xmlns:a16="http://schemas.microsoft.com/office/drawing/2014/main" id="{ED9D9C64-69E5-4DE8-88C9-90AB1BE1B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4" y="2991655"/>
            <a:ext cx="5828261" cy="327839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F09A2408-CEF9-4D88-B0B7-439BFE96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505" y="3227587"/>
            <a:ext cx="5828261" cy="2806531"/>
          </a:xfrm>
          <a:prstGeom prst="rect">
            <a:avLst/>
          </a:prstGeom>
        </p:spPr>
      </p:pic>
    </p:spTree>
    <p:extLst>
      <p:ext uri="{BB962C8B-B14F-4D97-AF65-F5344CB8AC3E}">
        <p14:creationId xmlns:p14="http://schemas.microsoft.com/office/powerpoint/2010/main" val="1517547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val="211269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41247" y="978619"/>
            <a:ext cx="3410712" cy="1106424"/>
          </a:xfrm>
        </p:spPr>
        <p:txBody>
          <a:bodyPr vert="horz" lIns="91440" tIns="45720" rIns="91440" bIns="45720" rtlCol="0">
            <a:normAutofit/>
          </a:bodyPr>
          <a:lstStyle/>
          <a:p>
            <a:r>
              <a:rPr lang="en-US" sz="2800" kern="1200">
                <a:latin typeface="+mj-lt"/>
                <a:ea typeface="+mj-ea"/>
                <a:cs typeface="+mj-cs"/>
              </a:rPr>
              <a:t>Visualize</a:t>
            </a:r>
          </a:p>
        </p:txBody>
      </p:sp>
      <p:sp>
        <p:nvSpPr>
          <p:cNvPr id="39" name="Rectangle 3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841248" y="2252870"/>
            <a:ext cx="3412219" cy="3560251"/>
          </a:xfrm>
        </p:spPr>
        <p:txBody>
          <a:bodyPr>
            <a:normAutofit/>
          </a:bodyPr>
          <a:lstStyle/>
          <a:p>
            <a:pPr lvl="0"/>
            <a:r>
              <a:rPr lang="en-US" sz="1700" dirty="0"/>
              <a:t>BI tools for business decisions,</a:t>
            </a:r>
          </a:p>
          <a:p>
            <a:pPr lvl="1"/>
            <a:r>
              <a:rPr lang="en-US" sz="1700" dirty="0"/>
              <a:t>Microsoft Power BI</a:t>
            </a:r>
          </a:p>
          <a:p>
            <a:pPr lvl="1"/>
            <a:r>
              <a:rPr lang="en-US" sz="1700" dirty="0"/>
              <a:t>…</a:t>
            </a:r>
          </a:p>
          <a:p>
            <a:pPr lvl="1"/>
            <a:r>
              <a:rPr lang="en-US" sz="1700" dirty="0"/>
              <a:t>In-built packages in R, Python</a:t>
            </a:r>
          </a:p>
          <a:p>
            <a:pPr lvl="1"/>
            <a:endParaRPr lang="en-US" sz="1700" dirty="0"/>
          </a:p>
          <a:p>
            <a:pPr lvl="1"/>
            <a:endParaRPr lang="en-US" sz="1700" dirty="0"/>
          </a:p>
          <a:p>
            <a:pPr lvl="1"/>
            <a:endParaRPr lang="en-US" sz="1700" dirty="0"/>
          </a:p>
          <a:p>
            <a:endParaRPr lang="en-US" sz="1700" dirty="0"/>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0" y="1551408"/>
            <a:ext cx="6656832" cy="3654600"/>
          </a:xfrm>
          <a:prstGeom prst="rect">
            <a:avLst/>
          </a:prstGeom>
        </p:spPr>
      </p:pic>
    </p:spTree>
    <p:extLst>
      <p:ext uri="{BB962C8B-B14F-4D97-AF65-F5344CB8AC3E}">
        <p14:creationId xmlns:p14="http://schemas.microsoft.com/office/powerpoint/2010/main" val="1678545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 chart that explains daily new cases by each day  comes under,</a:t>
            </a:r>
          </a:p>
          <a:p>
            <a:pPr marL="457200" indent="-457200">
              <a:buAutoNum type="arabicPeriod"/>
            </a:pPr>
            <a:r>
              <a:rPr lang="en-IN" sz="2400" dirty="0"/>
              <a:t>Comparison</a:t>
            </a:r>
          </a:p>
          <a:p>
            <a:pPr marL="457200" indent="-457200">
              <a:buAutoNum type="arabicPeriod"/>
            </a:pPr>
            <a:r>
              <a:rPr lang="en-IN" sz="2400" dirty="0"/>
              <a:t>Composition</a:t>
            </a:r>
          </a:p>
          <a:p>
            <a:pPr marL="457200" indent="-457200">
              <a:buAutoNum type="arabicPeriod"/>
            </a:pPr>
            <a:r>
              <a:rPr lang="en-IN" sz="2400" dirty="0"/>
              <a:t>Relationship</a:t>
            </a:r>
          </a:p>
          <a:p>
            <a:pPr marL="457200" indent="-457200">
              <a:buAutoNum type="arabicPeriod"/>
            </a:pPr>
            <a:endParaRPr lang="en-IN" sz="2400" dirty="0"/>
          </a:p>
        </p:txBody>
      </p:sp>
    </p:spTree>
    <p:extLst>
      <p:ext uri="{BB962C8B-B14F-4D97-AF65-F5344CB8AC3E}">
        <p14:creationId xmlns:p14="http://schemas.microsoft.com/office/powerpoint/2010/main" val="3818316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0036D8-1BEF-44B8-8351-A9D62FD4674A}"/>
              </a:ext>
            </a:extLst>
          </p:cNvPr>
          <p:cNvSpPr>
            <a:spLocks noGrp="1"/>
          </p:cNvSpPr>
          <p:nvPr>
            <p:ph type="title"/>
          </p:nvPr>
        </p:nvSpPr>
        <p:spPr>
          <a:xfrm>
            <a:off x="1115568" y="548640"/>
            <a:ext cx="10168128" cy="1179576"/>
          </a:xfrm>
        </p:spPr>
        <p:txBody>
          <a:bodyPr>
            <a:normAutofit/>
          </a:bodyPr>
          <a:lstStyle/>
          <a:p>
            <a:r>
              <a:rPr lang="en-IN" sz="4000"/>
              <a:t>Recap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87BAF3-2697-4D7E-8610-7F2A26E5C860}"/>
              </a:ext>
            </a:extLst>
          </p:cNvPr>
          <p:cNvSpPr>
            <a:spLocks noGrp="1"/>
          </p:cNvSpPr>
          <p:nvPr>
            <p:ph idx="1"/>
          </p:nvPr>
        </p:nvSpPr>
        <p:spPr>
          <a:xfrm>
            <a:off x="1115568" y="2481943"/>
            <a:ext cx="10168128" cy="3695020"/>
          </a:xfrm>
        </p:spPr>
        <p:txBody>
          <a:bodyPr>
            <a:normAutofit/>
          </a:bodyPr>
          <a:lstStyle/>
          <a:p>
            <a:r>
              <a:rPr lang="en-IN" sz="2200" dirty="0"/>
              <a:t>Essential soft skill – Communication</a:t>
            </a:r>
          </a:p>
          <a:p>
            <a:r>
              <a:rPr lang="en-IN" sz="2200" dirty="0"/>
              <a:t>Visualization</a:t>
            </a:r>
          </a:p>
          <a:p>
            <a:r>
              <a:rPr lang="en-IN" sz="2200" dirty="0"/>
              <a:t>Any BI Tools’ –  Basic functionalities</a:t>
            </a:r>
          </a:p>
          <a:p>
            <a:r>
              <a:rPr lang="en-IN" sz="2200" dirty="0"/>
              <a:t>Ad-hoc reporting – how to start as a non-data guy</a:t>
            </a:r>
          </a:p>
          <a:p>
            <a:r>
              <a:rPr lang="en-IN" sz="2200" dirty="0"/>
              <a:t>3 tips for best visualization, data storytelling with examples</a:t>
            </a:r>
          </a:p>
          <a:p>
            <a:r>
              <a:rPr lang="en-IN" sz="2200" dirty="0"/>
              <a:t>COVID-19 cases demo in Power BI</a:t>
            </a:r>
          </a:p>
          <a:p>
            <a:r>
              <a:rPr lang="en-IN" sz="2200" dirty="0"/>
              <a:t>Other forms of visualization using Microsoft tools</a:t>
            </a:r>
          </a:p>
          <a:p>
            <a:endParaRPr lang="en-IN" sz="2200" dirty="0"/>
          </a:p>
          <a:p>
            <a:endParaRPr lang="en-IN" sz="2200" dirty="0"/>
          </a:p>
          <a:p>
            <a:endParaRPr lang="en-IN" sz="2200" dirty="0"/>
          </a:p>
        </p:txBody>
      </p:sp>
    </p:spTree>
    <p:extLst>
      <p:ext uri="{BB962C8B-B14F-4D97-AF65-F5344CB8AC3E}">
        <p14:creationId xmlns:p14="http://schemas.microsoft.com/office/powerpoint/2010/main" val="2225041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565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1">
            <a:extLst>
              <a:ext uri="{FF2B5EF4-FFF2-40B4-BE49-F238E27FC236}">
                <a16:creationId xmlns:a16="http://schemas.microsoft.com/office/drawing/2014/main" id="{52C5A181-E905-4B83-AFEF-B225FF30F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37" y="453918"/>
            <a:ext cx="2144220" cy="1868815"/>
          </a:xfrm>
          <a:prstGeom prst="rect">
            <a:avLst/>
          </a:prstGeom>
          <a:solidFill>
            <a:srgbClr val="584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639354B-9AAD-4A49-A460-1D244F138F18}"/>
              </a:ext>
            </a:extLst>
          </p:cNvPr>
          <p:cNvPicPr>
            <a:picLocks noChangeAspect="1"/>
          </p:cNvPicPr>
          <p:nvPr/>
        </p:nvPicPr>
        <p:blipFill rotWithShape="1">
          <a:blip r:embed="rId3"/>
          <a:srcRect t="19686" r="-2" b="-2"/>
          <a:stretch/>
        </p:blipFill>
        <p:spPr>
          <a:xfrm>
            <a:off x="2759441" y="453918"/>
            <a:ext cx="2128525" cy="1868815"/>
          </a:xfrm>
          <a:prstGeom prst="rect">
            <a:avLst/>
          </a:prstGeom>
        </p:spPr>
      </p:pic>
      <p:pic>
        <p:nvPicPr>
          <p:cNvPr id="7" name="Picture 6">
            <a:extLst>
              <a:ext uri="{FF2B5EF4-FFF2-40B4-BE49-F238E27FC236}">
                <a16:creationId xmlns:a16="http://schemas.microsoft.com/office/drawing/2014/main" id="{320935EA-1625-4584-A007-BB714FF1C019}"/>
              </a:ext>
            </a:extLst>
          </p:cNvPr>
          <p:cNvPicPr>
            <a:picLocks noChangeAspect="1"/>
          </p:cNvPicPr>
          <p:nvPr/>
        </p:nvPicPr>
        <p:blipFill rotWithShape="1">
          <a:blip r:embed="rId4"/>
          <a:srcRect t="25500" r="-3" b="1201"/>
          <a:stretch/>
        </p:blipFill>
        <p:spPr>
          <a:xfrm>
            <a:off x="455134" y="2482591"/>
            <a:ext cx="4425623" cy="3918209"/>
          </a:xfrm>
          <a:prstGeom prst="rect">
            <a:avLst/>
          </a:prstGeom>
        </p:spPr>
      </p:pic>
      <p:pic>
        <p:nvPicPr>
          <p:cNvPr id="6" name="Picture 5">
            <a:extLst>
              <a:ext uri="{FF2B5EF4-FFF2-40B4-BE49-F238E27FC236}">
                <a16:creationId xmlns:a16="http://schemas.microsoft.com/office/drawing/2014/main" id="{C25AB687-6182-4F56-AA3F-F4DEA0D52C50}"/>
              </a:ext>
            </a:extLst>
          </p:cNvPr>
          <p:cNvPicPr>
            <a:picLocks noChangeAspect="1"/>
          </p:cNvPicPr>
          <p:nvPr/>
        </p:nvPicPr>
        <p:blipFill rotWithShape="1">
          <a:blip r:embed="rId5"/>
          <a:srcRect l="15205" r="13255" b="-3"/>
          <a:stretch/>
        </p:blipFill>
        <p:spPr>
          <a:xfrm>
            <a:off x="5039582" y="455276"/>
            <a:ext cx="2128524" cy="3918209"/>
          </a:xfrm>
          <a:prstGeom prst="rect">
            <a:avLst/>
          </a:prstGeom>
        </p:spPr>
      </p:pic>
      <p:sp>
        <p:nvSpPr>
          <p:cNvPr id="25" name="Rectangle 13">
            <a:extLst>
              <a:ext uri="{FF2B5EF4-FFF2-40B4-BE49-F238E27FC236}">
                <a16:creationId xmlns:a16="http://schemas.microsoft.com/office/drawing/2014/main" id="{3634A21A-3D5D-4DFA-99F4-16A03198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584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691EEF-E5E3-4DDE-9393-E02FD96D2EA2}"/>
              </a:ext>
            </a:extLst>
          </p:cNvPr>
          <p:cNvSpPr>
            <a:spLocks noGrp="1"/>
          </p:cNvSpPr>
          <p:nvPr>
            <p:ph type="title"/>
          </p:nvPr>
        </p:nvSpPr>
        <p:spPr>
          <a:xfrm>
            <a:off x="7578164" y="717176"/>
            <a:ext cx="3890683" cy="2079811"/>
          </a:xfrm>
        </p:spPr>
        <p:txBody>
          <a:bodyPr vert="horz" lIns="91440" tIns="45720" rIns="91440" bIns="45720" rtlCol="0" anchor="b">
            <a:normAutofit/>
          </a:bodyPr>
          <a:lstStyle/>
          <a:p>
            <a:r>
              <a:rPr lang="en-US" sz="4800" kern="1200" dirty="0">
                <a:solidFill>
                  <a:srgbClr val="FFFFFF"/>
                </a:solidFill>
                <a:latin typeface="+mj-lt"/>
                <a:ea typeface="+mj-ea"/>
                <a:cs typeface="+mj-cs"/>
              </a:rPr>
              <a:t>Data Storytelling</a:t>
            </a:r>
          </a:p>
        </p:txBody>
      </p:sp>
      <p:sp>
        <p:nvSpPr>
          <p:cNvPr id="16" name="Rectangle 15">
            <a:extLst>
              <a:ext uri="{FF2B5EF4-FFF2-40B4-BE49-F238E27FC236}">
                <a16:creationId xmlns:a16="http://schemas.microsoft.com/office/drawing/2014/main" id="{A45CA7EE-A5CB-4305-88A0-F94C85A7B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580" y="4533661"/>
            <a:ext cx="2108279" cy="1867139"/>
          </a:xfrm>
          <a:prstGeom prst="rect">
            <a:avLst/>
          </a:prstGeom>
          <a:solidFill>
            <a:srgbClr val="58433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CA01A7E-5619-4804-A2DD-D5282C28959C}"/>
              </a:ext>
            </a:extLst>
          </p:cNvPr>
          <p:cNvPicPr>
            <a:picLocks noChangeAspect="1"/>
          </p:cNvPicPr>
          <p:nvPr/>
        </p:nvPicPr>
        <p:blipFill rotWithShape="1">
          <a:blip r:embed="rId6"/>
          <a:srcRect t="35253" r="-2" b="-2"/>
          <a:stretch/>
        </p:blipFill>
        <p:spPr>
          <a:xfrm>
            <a:off x="7318437" y="4535267"/>
            <a:ext cx="2136433" cy="1865533"/>
          </a:xfrm>
          <a:prstGeom prst="rect">
            <a:avLst/>
          </a:prstGeom>
        </p:spPr>
      </p:pic>
      <p:pic>
        <p:nvPicPr>
          <p:cNvPr id="3" name="Picture 2">
            <a:extLst>
              <a:ext uri="{FF2B5EF4-FFF2-40B4-BE49-F238E27FC236}">
                <a16:creationId xmlns:a16="http://schemas.microsoft.com/office/drawing/2014/main" id="{B580B6AF-DCD3-4D90-94E9-42B5E970D79C}"/>
              </a:ext>
            </a:extLst>
          </p:cNvPr>
          <p:cNvPicPr>
            <a:picLocks noChangeAspect="1"/>
          </p:cNvPicPr>
          <p:nvPr/>
        </p:nvPicPr>
        <p:blipFill rotWithShape="1">
          <a:blip r:embed="rId7"/>
          <a:srcRect r="1515" b="8"/>
          <a:stretch/>
        </p:blipFill>
        <p:spPr>
          <a:xfrm>
            <a:off x="9609169" y="4535267"/>
            <a:ext cx="2125631" cy="1865533"/>
          </a:xfrm>
          <a:prstGeom prst="rect">
            <a:avLst/>
          </a:prstGeom>
        </p:spPr>
      </p:pic>
      <p:sp>
        <p:nvSpPr>
          <p:cNvPr id="8" name="TextBox 7">
            <a:extLst>
              <a:ext uri="{FF2B5EF4-FFF2-40B4-BE49-F238E27FC236}">
                <a16:creationId xmlns:a16="http://schemas.microsoft.com/office/drawing/2014/main" id="{F1F1B8C8-F8CB-4DF6-AE0C-88BD9A29C5A7}"/>
              </a:ext>
            </a:extLst>
          </p:cNvPr>
          <p:cNvSpPr txBox="1"/>
          <p:nvPr/>
        </p:nvSpPr>
        <p:spPr>
          <a:xfrm>
            <a:off x="6844937" y="6560976"/>
            <a:ext cx="5347064" cy="372296"/>
          </a:xfrm>
          <a:prstGeom prst="rect">
            <a:avLst/>
          </a:prstGeom>
          <a:noFill/>
        </p:spPr>
        <p:txBody>
          <a:bodyPr wrap="square" rtlCol="0">
            <a:spAutoFit/>
          </a:bodyPr>
          <a:lstStyle/>
          <a:p>
            <a:r>
              <a:rPr lang="en-IN" dirty="0">
                <a:hlinkClick r:id="rId8"/>
              </a:rPr>
              <a:t>Image source - http://www.storytellingwithdata.com/</a:t>
            </a:r>
            <a:endParaRPr lang="en-IN" dirty="0"/>
          </a:p>
        </p:txBody>
      </p:sp>
    </p:spTree>
    <p:extLst>
      <p:ext uri="{BB962C8B-B14F-4D97-AF65-F5344CB8AC3E}">
        <p14:creationId xmlns:p14="http://schemas.microsoft.com/office/powerpoint/2010/main" val="3913535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8" name="Rectangle 13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841247" y="978619"/>
            <a:ext cx="3410712" cy="1106424"/>
          </a:xfrm>
        </p:spPr>
        <p:txBody>
          <a:bodyPr>
            <a:normAutofit/>
          </a:bodyPr>
          <a:lstStyle/>
          <a:p>
            <a:r>
              <a:rPr lang="en-IN" sz="2800" dirty="0"/>
              <a:t>Importance of a dashboard</a:t>
            </a:r>
          </a:p>
        </p:txBody>
      </p:sp>
      <p:sp>
        <p:nvSpPr>
          <p:cNvPr id="140" name="Rectangle 13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2" name="Rectangle 14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841247" y="2359152"/>
            <a:ext cx="3410712" cy="3425043"/>
          </a:xfrm>
        </p:spPr>
        <p:txBody>
          <a:bodyPr>
            <a:normAutofit/>
          </a:bodyPr>
          <a:lstStyle/>
          <a:p>
            <a:r>
              <a:rPr lang="en-IN" sz="1700" dirty="0"/>
              <a:t>Discover patterns (HISTORY), </a:t>
            </a:r>
          </a:p>
          <a:p>
            <a:r>
              <a:rPr lang="en-IN" sz="1700" dirty="0"/>
              <a:t>Metrics (CURRENT)</a:t>
            </a:r>
          </a:p>
          <a:p>
            <a:r>
              <a:rPr lang="en-IN" sz="1700" dirty="0"/>
              <a:t>Spot trends (FUTURE).</a:t>
            </a:r>
          </a:p>
          <a:p>
            <a:endParaRPr lang="en-IN" sz="1700" dirty="0"/>
          </a:p>
          <a:p>
            <a:endParaRPr lang="en-IN" sz="1700" dirty="0"/>
          </a:p>
          <a:p>
            <a:r>
              <a:rPr lang="en-IN" sz="1700" dirty="0"/>
              <a:t>Transferring DATA into INFORMATION / METRICS.</a:t>
            </a:r>
          </a:p>
          <a:p>
            <a:endParaRPr lang="en-IN" sz="1700" dirty="0"/>
          </a:p>
        </p:txBody>
      </p:sp>
      <p:pic>
        <p:nvPicPr>
          <p:cNvPr id="3075" name="Picture 3" descr="C:\Users\Admin\AppData\Local\Microsoft\Windows\INetCache\IE\44JGXJHN\shutterstock_298944866data[1].jpg"/>
          <p:cNvPicPr>
            <a:picLocks noChangeAspect="1" noChangeArrowheads="1"/>
          </p:cNvPicPr>
          <p:nvPr/>
        </p:nvPicPr>
        <p:blipFill rotWithShape="1">
          <a:blip r:embed="rId2"/>
          <a:srcRect l="10258" r="16448" b="-1"/>
          <a:stretch/>
        </p:blipFill>
        <p:spPr bwMode="auto">
          <a:xfrm>
            <a:off x="5124450" y="634382"/>
            <a:ext cx="6657213" cy="5495162"/>
          </a:xfrm>
          <a:prstGeom prst="rect">
            <a:avLst/>
          </a:prstGeom>
          <a:noFill/>
        </p:spPr>
      </p:pic>
    </p:spTree>
    <p:extLst>
      <p:ext uri="{BB962C8B-B14F-4D97-AF65-F5344CB8AC3E}">
        <p14:creationId xmlns:p14="http://schemas.microsoft.com/office/powerpoint/2010/main" val="242552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8" name="Rectangle 13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841247" y="978619"/>
            <a:ext cx="3410712" cy="1106424"/>
          </a:xfrm>
        </p:spPr>
        <p:txBody>
          <a:bodyPr>
            <a:normAutofit/>
          </a:bodyPr>
          <a:lstStyle/>
          <a:p>
            <a:r>
              <a:rPr lang="en-IN" sz="2800"/>
              <a:t>Importance of Storytelling</a:t>
            </a:r>
          </a:p>
        </p:txBody>
      </p:sp>
      <p:sp>
        <p:nvSpPr>
          <p:cNvPr id="140" name="Rectangle 13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2" name="Rectangle 14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841247" y="2359152"/>
            <a:ext cx="3410712" cy="3425043"/>
          </a:xfrm>
        </p:spPr>
        <p:txBody>
          <a:bodyPr>
            <a:normAutofit fontScale="92500" lnSpcReduction="10000"/>
          </a:bodyPr>
          <a:lstStyle/>
          <a:p>
            <a:r>
              <a:rPr lang="en-IN" sz="1800" dirty="0"/>
              <a:t>Transferring INFORMATION to understandable INSIGHTS.</a:t>
            </a:r>
            <a:endParaRPr lang="en-IN" sz="1700" dirty="0"/>
          </a:p>
          <a:p>
            <a:endParaRPr lang="en-IN" sz="1700" dirty="0"/>
          </a:p>
          <a:p>
            <a:r>
              <a:rPr lang="en-IN" sz="1700" dirty="0"/>
              <a:t>How to convey your boss with data in Excel with thousands of rows?</a:t>
            </a:r>
          </a:p>
          <a:p>
            <a:pPr lvl="1"/>
            <a:r>
              <a:rPr lang="en-IN" sz="1700" dirty="0"/>
              <a:t>Just convey it as a bar chart / pie chart instead of explaining numbers.</a:t>
            </a:r>
          </a:p>
          <a:p>
            <a:pPr lvl="1"/>
            <a:endParaRPr lang="en-IN" sz="1700" dirty="0"/>
          </a:p>
          <a:p>
            <a:r>
              <a:rPr lang="en-IN" sz="1700" b="1" dirty="0"/>
              <a:t>Meaning</a:t>
            </a:r>
            <a:r>
              <a:rPr lang="en-IN" sz="1700" dirty="0"/>
              <a:t> and </a:t>
            </a:r>
            <a:r>
              <a:rPr lang="en-IN" sz="1700" b="1" dirty="0"/>
              <a:t>purpose</a:t>
            </a:r>
            <a:r>
              <a:rPr lang="en-IN" sz="1700" dirty="0"/>
              <a:t> to the original data.</a:t>
            </a:r>
          </a:p>
          <a:p>
            <a:pPr lvl="1"/>
            <a:r>
              <a:rPr lang="en-IN" sz="1700" dirty="0"/>
              <a:t>See the story that lives in your data.</a:t>
            </a:r>
          </a:p>
        </p:txBody>
      </p:sp>
      <p:pic>
        <p:nvPicPr>
          <p:cNvPr id="3075" name="Picture 3" descr="C:\Users\Admin\AppData\Local\Microsoft\Windows\INetCache\IE\44JGXJHN\shutterstock_298944866data[1].jpg"/>
          <p:cNvPicPr>
            <a:picLocks noChangeAspect="1" noChangeArrowheads="1"/>
          </p:cNvPicPr>
          <p:nvPr/>
        </p:nvPicPr>
        <p:blipFill rotWithShape="1">
          <a:blip r:embed="rId3"/>
          <a:srcRect l="10258" r="16448" b="-1"/>
          <a:stretch/>
        </p:blipFill>
        <p:spPr bwMode="auto">
          <a:xfrm>
            <a:off x="5124450" y="634382"/>
            <a:ext cx="6657213" cy="5495162"/>
          </a:xfrm>
          <a:prstGeom prst="rect">
            <a:avLst/>
          </a:prstGeom>
          <a:noFill/>
        </p:spPr>
      </p:pic>
    </p:spTree>
    <p:extLst>
      <p:ext uri="{BB962C8B-B14F-4D97-AF65-F5344CB8AC3E}">
        <p14:creationId xmlns:p14="http://schemas.microsoft.com/office/powerpoint/2010/main" val="326310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2CB460F-8024-48AC-AD09-0742567FE288}"/>
              </a:ext>
            </a:extLst>
          </p:cNvPr>
          <p:cNvSpPr>
            <a:spLocks noGrp="1"/>
          </p:cNvSpPr>
          <p:nvPr>
            <p:ph idx="1"/>
          </p:nvPr>
        </p:nvSpPr>
        <p:spPr/>
        <p:txBody>
          <a:bodyPr/>
          <a:lstStyle/>
          <a:p>
            <a:pPr marL="514350" indent="-514350">
              <a:buFont typeface="+mj-lt"/>
              <a:buAutoNum type="arabicPeriod"/>
            </a:pPr>
            <a:r>
              <a:rPr lang="en-US" b="1" dirty="0"/>
              <a:t>Connect</a:t>
            </a:r>
            <a:r>
              <a:rPr lang="en-US" dirty="0"/>
              <a:t> and extract data from different apps/sources.</a:t>
            </a:r>
          </a:p>
          <a:p>
            <a:pPr marL="514350" indent="-514350">
              <a:buFont typeface="+mj-lt"/>
              <a:buAutoNum type="arabicPeriod"/>
            </a:pPr>
            <a:endParaRPr lang="en-US" dirty="0"/>
          </a:p>
          <a:p>
            <a:pPr marL="514350" indent="-514350">
              <a:buFont typeface="+mj-lt"/>
              <a:buAutoNum type="arabicPeriod"/>
            </a:pPr>
            <a:r>
              <a:rPr lang="en-US" b="1" dirty="0"/>
              <a:t>Analyze</a:t>
            </a:r>
            <a:r>
              <a:rPr lang="en-US" dirty="0"/>
              <a:t> data and convert it as visuals.</a:t>
            </a:r>
          </a:p>
          <a:p>
            <a:pPr marL="514350" indent="-514350">
              <a:buFont typeface="+mj-lt"/>
              <a:buAutoNum type="arabicPeriod"/>
            </a:pPr>
            <a:endParaRPr lang="en-US" dirty="0"/>
          </a:p>
          <a:p>
            <a:pPr marL="514350" indent="-514350">
              <a:buFont typeface="+mj-lt"/>
              <a:buAutoNum type="arabicPeriod"/>
            </a:pPr>
            <a:r>
              <a:rPr lang="en-US" b="1" dirty="0"/>
              <a:t>Communicate</a:t>
            </a:r>
            <a:r>
              <a:rPr lang="en-US" dirty="0"/>
              <a:t> and Share the insights. </a:t>
            </a:r>
          </a:p>
          <a:p>
            <a:endParaRPr lang="en-IN" dirty="0"/>
          </a:p>
        </p:txBody>
      </p:sp>
      <p:sp>
        <p:nvSpPr>
          <p:cNvPr id="20" name="Title 1">
            <a:extLst>
              <a:ext uri="{FF2B5EF4-FFF2-40B4-BE49-F238E27FC236}">
                <a16:creationId xmlns:a16="http://schemas.microsoft.com/office/drawing/2014/main" id="{38ED9FFA-411C-4140-B4EE-CC0FD7AA23EF}"/>
              </a:ext>
            </a:extLst>
          </p:cNvPr>
          <p:cNvSpPr>
            <a:spLocks noGrp="1"/>
          </p:cNvSpPr>
          <p:nvPr>
            <p:ph type="title"/>
          </p:nvPr>
        </p:nvSpPr>
        <p:spPr>
          <a:xfrm>
            <a:off x="642087" y="360560"/>
            <a:ext cx="10515600" cy="1325563"/>
          </a:xfrm>
        </p:spPr>
        <p:txBody>
          <a:bodyPr/>
          <a:lstStyle/>
          <a:p>
            <a:pPr algn="ctr"/>
            <a:r>
              <a:rPr lang="en-US" dirty="0"/>
              <a:t>Thumb rule of any BI tool</a:t>
            </a:r>
          </a:p>
        </p:txBody>
      </p:sp>
    </p:spTree>
    <p:extLst>
      <p:ext uri="{BB962C8B-B14F-4D97-AF65-F5344CB8AC3E}">
        <p14:creationId xmlns:p14="http://schemas.microsoft.com/office/powerpoint/2010/main" val="2163758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41247" y="978619"/>
            <a:ext cx="3410712" cy="1106424"/>
          </a:xfrm>
        </p:spPr>
        <p:txBody>
          <a:bodyPr vert="horz" lIns="91440" tIns="45720" rIns="91440" bIns="45720" rtlCol="0">
            <a:normAutofit/>
          </a:bodyPr>
          <a:lstStyle/>
          <a:p>
            <a:r>
              <a:rPr lang="en-US" sz="2800" kern="1200" dirty="0">
                <a:latin typeface="+mj-lt"/>
                <a:ea typeface="+mj-ea"/>
                <a:cs typeface="+mj-cs"/>
              </a:rPr>
              <a:t>Data source</a:t>
            </a:r>
            <a:r>
              <a:rPr lang="en-US" sz="2800" b="1" kern="1200" dirty="0">
                <a:latin typeface="+mj-lt"/>
                <a:ea typeface="+mj-ea"/>
                <a:cs typeface="+mj-cs"/>
              </a:rPr>
              <a:t>s</a:t>
            </a:r>
            <a:endParaRPr lang="en-US" sz="2800" kern="1200" dirty="0">
              <a:latin typeface="+mj-lt"/>
              <a:ea typeface="+mj-ea"/>
              <a:cs typeface="+mj-cs"/>
            </a:endParaRPr>
          </a:p>
        </p:txBody>
      </p:sp>
      <p:sp>
        <p:nvSpPr>
          <p:cNvPr id="51" name="Rectangle 4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4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841247" y="2359152"/>
            <a:ext cx="3410712" cy="3425043"/>
          </a:xfrm>
        </p:spPr>
        <p:txBody>
          <a:bodyPr>
            <a:normAutofit/>
          </a:bodyPr>
          <a:lstStyle/>
          <a:p>
            <a:pPr marL="0" indent="0">
              <a:buNone/>
            </a:pPr>
            <a:r>
              <a:rPr lang="en-US" sz="1700" dirty="0">
                <a:solidFill>
                  <a:srgbClr val="FF0000"/>
                </a:solidFill>
                <a:latin typeface="+mj-lt"/>
              </a:rPr>
              <a:t>“Having all the information in the world at our fingertips doesn’t make it easier to communicate; it makes it harder.”</a:t>
            </a:r>
            <a:br>
              <a:rPr lang="en-US" sz="1700" dirty="0">
                <a:latin typeface="+mj-lt"/>
              </a:rPr>
            </a:br>
            <a:br>
              <a:rPr lang="en-US" sz="1700" dirty="0">
                <a:latin typeface="+mj-lt"/>
              </a:rPr>
            </a:br>
            <a:r>
              <a:rPr lang="en-US" sz="1700" dirty="0">
                <a:latin typeface="+mj-lt"/>
              </a:rPr>
              <a:t>― </a:t>
            </a:r>
            <a:r>
              <a:rPr lang="en-US" sz="1700" b="1" dirty="0">
                <a:latin typeface="+mj-lt"/>
              </a:rPr>
              <a:t>Cole </a:t>
            </a:r>
            <a:r>
              <a:rPr lang="en-US" sz="1700" b="1" dirty="0" err="1">
                <a:latin typeface="+mj-lt"/>
              </a:rPr>
              <a:t>Nussbaumer</a:t>
            </a:r>
            <a:r>
              <a:rPr lang="en-US" sz="1700" b="1" dirty="0">
                <a:latin typeface="+mj-lt"/>
              </a:rPr>
              <a:t> </a:t>
            </a:r>
            <a:r>
              <a:rPr lang="en-US" sz="1700" b="1" dirty="0" err="1">
                <a:latin typeface="+mj-lt"/>
              </a:rPr>
              <a:t>Knaflic</a:t>
            </a:r>
            <a:endParaRPr lang="en-US" sz="1700" b="1" dirty="0">
              <a:latin typeface="+mj-lt"/>
            </a:endParaRPr>
          </a:p>
          <a:p>
            <a:pPr marL="0" indent="0">
              <a:buNone/>
            </a:pPr>
            <a:endParaRPr lang="en-US" sz="1700" dirty="0">
              <a:latin typeface="+mj-lt"/>
            </a:endParaRPr>
          </a:p>
          <a:p>
            <a:r>
              <a:rPr lang="en-US" sz="1200" i="1" dirty="0"/>
              <a:t>Web (REST APIs) – JIRA, CRM,…</a:t>
            </a:r>
          </a:p>
          <a:p>
            <a:r>
              <a:rPr lang="en-US" sz="1200" i="1" dirty="0"/>
              <a:t>Social Media</a:t>
            </a:r>
          </a:p>
          <a:p>
            <a:r>
              <a:rPr lang="en-US" sz="1200" i="1" dirty="0">
                <a:latin typeface="+mj-lt"/>
              </a:rPr>
              <a:t>Logs</a:t>
            </a:r>
          </a:p>
          <a:p>
            <a:r>
              <a:rPr lang="en-US" sz="1200" i="1" dirty="0">
                <a:latin typeface="+mj-lt"/>
              </a:rPr>
              <a:t>Databases</a:t>
            </a:r>
          </a:p>
          <a:p>
            <a:r>
              <a:rPr lang="en-US" sz="1200" i="1" dirty="0">
                <a:latin typeface="+mj-lt"/>
              </a:rPr>
              <a:t>…</a:t>
            </a:r>
          </a:p>
          <a:p>
            <a:endParaRPr lang="en-US" sz="1700" dirty="0">
              <a:latin typeface="+mj-lt"/>
            </a:endParaRPr>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l="7741" r="8668"/>
          <a:stretch/>
        </p:blipFill>
        <p:spPr>
          <a:xfrm>
            <a:off x="5124450" y="634382"/>
            <a:ext cx="6657213" cy="5495162"/>
          </a:xfrm>
          <a:prstGeom prst="rect">
            <a:avLst/>
          </a:prstGeom>
        </p:spPr>
      </p:pic>
      <p:sp>
        <p:nvSpPr>
          <p:cNvPr id="17" name="Title 1">
            <a:extLst>
              <a:ext uri="{FF2B5EF4-FFF2-40B4-BE49-F238E27FC236}">
                <a16:creationId xmlns:a16="http://schemas.microsoft.com/office/drawing/2014/main" id="{E72142F3-AA45-48A8-B18E-A20E336E5E7F}"/>
              </a:ext>
            </a:extLst>
          </p:cNvPr>
          <p:cNvSpPr txBox="1">
            <a:spLocks/>
          </p:cNvSpPr>
          <p:nvPr/>
        </p:nvSpPr>
        <p:spPr>
          <a:xfrm>
            <a:off x="345567" y="3962328"/>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br>
              <a:rPr lang="en-US" sz="2600" dirty="0"/>
            </a:br>
            <a:endParaRPr lang="en-US" sz="2600"/>
          </a:p>
        </p:txBody>
      </p:sp>
    </p:spTree>
    <p:extLst>
      <p:ext uri="{BB962C8B-B14F-4D97-AF65-F5344CB8AC3E}">
        <p14:creationId xmlns:p14="http://schemas.microsoft.com/office/powerpoint/2010/main" val="1797571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2180</Words>
  <Application>Microsoft Office PowerPoint</Application>
  <PresentationFormat>Widescreen</PresentationFormat>
  <Paragraphs>233</Paragraphs>
  <Slides>43</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Avenir Next LT Pro</vt:lpstr>
      <vt:lpstr>Calibri</vt:lpstr>
      <vt:lpstr>Calibri Light</vt:lpstr>
      <vt:lpstr>Office Theme</vt:lpstr>
      <vt:lpstr>PowerPoint Presentation</vt:lpstr>
      <vt:lpstr>To be a good learner, what is the most important  SKILL required?</vt:lpstr>
      <vt:lpstr>COMMUNICATION</vt:lpstr>
      <vt:lpstr>Visualize</vt:lpstr>
      <vt:lpstr>Data Storytelling</vt:lpstr>
      <vt:lpstr>Importance of a dashboard</vt:lpstr>
      <vt:lpstr>Importance of Storytelling</vt:lpstr>
      <vt:lpstr>Thumb rule of any BI tool</vt:lpstr>
      <vt:lpstr>Data sources</vt:lpstr>
      <vt:lpstr>Ad-hoc Reporting</vt:lpstr>
      <vt:lpstr>Ad-hoc Reporting</vt:lpstr>
      <vt:lpstr>PowerPoint Presentation</vt:lpstr>
      <vt:lpstr>PowerPoint Visuals</vt:lpstr>
      <vt:lpstr>PowerPoint Presentation</vt:lpstr>
      <vt:lpstr>PowerPoint Presentation</vt:lpstr>
      <vt:lpstr>PowerPoint Presentation</vt:lpstr>
      <vt:lpstr>Basic things to know for Storytelling</vt:lpstr>
      <vt:lpstr>Dimensions vs Measures</vt:lpstr>
      <vt:lpstr>Three things for effective visualization</vt:lpstr>
      <vt:lpstr>COVID-19 dashboard using Microsoft Power BI</vt:lpstr>
      <vt:lpstr>A Storytelling Dashboard…</vt:lpstr>
      <vt:lpstr>Understandable by everyone</vt:lpstr>
      <vt:lpstr>1 specific question</vt:lpstr>
      <vt:lpstr>“Tension” to Resolution</vt:lpstr>
      <vt:lpstr>Positioning the KPIs</vt:lpstr>
      <vt:lpstr>Hospital resources – IHME</vt:lpstr>
      <vt:lpstr>Not just a visual. Should be a right one.</vt:lpstr>
      <vt:lpstr>Can you Answer?</vt:lpstr>
      <vt:lpstr>Can you Answer?</vt:lpstr>
      <vt:lpstr>PowerPoint Presentation</vt:lpstr>
      <vt:lpstr>Power BI (or) Tableau (or) Sisense (or) Qlik…….</vt:lpstr>
      <vt:lpstr>Power BI – How to get started?</vt:lpstr>
      <vt:lpstr>Power BI – Who can start to use?</vt:lpstr>
      <vt:lpstr>Different forms Data visualization emerge as  Storytelling</vt:lpstr>
      <vt:lpstr>Microsoft Visio Visual</vt:lpstr>
      <vt:lpstr>Infographics</vt:lpstr>
      <vt:lpstr>PowerPoint Presentation</vt:lpstr>
      <vt:lpstr>Animated visuals</vt:lpstr>
      <vt:lpstr>Can you Answer?</vt:lpstr>
      <vt:lpstr>Can you Answer?</vt:lpstr>
      <vt:lpstr>Recap</vt:lpstr>
      <vt:lpstr>PowerPoint Presentation</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11</cp:revision>
  <dcterms:created xsi:type="dcterms:W3CDTF">2020-07-18T03:26:26Z</dcterms:created>
  <dcterms:modified xsi:type="dcterms:W3CDTF">2020-07-18T12:24:55Z</dcterms:modified>
</cp:coreProperties>
</file>